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2" r:id="rId6"/>
    <p:sldId id="261" r:id="rId7"/>
    <p:sldId id="264" r:id="rId8"/>
    <p:sldId id="271" r:id="rId9"/>
    <p:sldId id="268" r:id="rId10"/>
    <p:sldId id="275" r:id="rId11"/>
    <p:sldId id="259" r:id="rId12"/>
    <p:sldId id="287" r:id="rId13"/>
    <p:sldId id="276" r:id="rId14"/>
    <p:sldId id="272" r:id="rId15"/>
    <p:sldId id="288" r:id="rId16"/>
    <p:sldId id="273" r:id="rId17"/>
    <p:sldId id="265" r:id="rId18"/>
    <p:sldId id="266" r:id="rId19"/>
    <p:sldId id="269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D"/>
    <a:srgbClr val="FFFFCC"/>
    <a:srgbClr val="BFD4FF"/>
    <a:srgbClr val="5C6E91"/>
    <a:srgbClr val="618DA3"/>
    <a:srgbClr val="8EB4E3"/>
    <a:srgbClr val="00708A"/>
    <a:srgbClr val="7887A3"/>
    <a:srgbClr val="3A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9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688237645790964E-2"/>
          <c:y val="0.13275627460629921"/>
          <c:w val="0.94165171820409865"/>
          <c:h val="0.830201894685039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FD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12-4198-8781-AFE6E35ED0F4}"/>
              </c:ext>
            </c:extLst>
          </c:dPt>
          <c:dPt>
            <c:idx val="1"/>
            <c:invertIfNegative val="0"/>
            <c:bubble3D val="0"/>
            <c:spPr>
              <a:solidFill>
                <a:srgbClr val="BFD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12-4198-8781-AFE6E35ED0F4}"/>
              </c:ext>
            </c:extLst>
          </c:dPt>
          <c:dPt>
            <c:idx val="2"/>
            <c:invertIfNegative val="0"/>
            <c:bubble3D val="0"/>
            <c:spPr>
              <a:solidFill>
                <a:srgbClr val="BFD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842-4724-9F90-20B65679B808}"/>
              </c:ext>
            </c:extLst>
          </c:dPt>
          <c:dPt>
            <c:idx val="3"/>
            <c:invertIfNegative val="0"/>
            <c:bubble3D val="0"/>
            <c:spPr>
              <a:solidFill>
                <a:srgbClr val="BFD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42-4724-9F90-20B65679B808}"/>
              </c:ext>
            </c:extLst>
          </c:dPt>
          <c:dPt>
            <c:idx val="4"/>
            <c:invertIfNegative val="0"/>
            <c:bubble3D val="0"/>
            <c:spPr>
              <a:solidFill>
                <a:srgbClr val="BFD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12-4198-8781-AFE6E35ED0F4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BFD4FF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A12-4198-8781-AFE6E35ED0F4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1931</c:v>
                </c:pt>
                <c:pt idx="1">
                  <c:v>2238</c:v>
                </c:pt>
                <c:pt idx="2">
                  <c:v>2650</c:v>
                </c:pt>
                <c:pt idx="3">
                  <c:v>2870</c:v>
                </c:pt>
                <c:pt idx="4">
                  <c:v>2871</c:v>
                </c:pt>
                <c:pt idx="5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3-4E5A-8CC2-750EAC49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41378911"/>
        <c:axId val="941361439"/>
      </c:barChart>
      <c:catAx>
        <c:axId val="94137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1361439"/>
        <c:crosses val="autoZero"/>
        <c:auto val="1"/>
        <c:lblAlgn val="ctr"/>
        <c:lblOffset val="100"/>
        <c:noMultiLvlLbl val="0"/>
      </c:catAx>
      <c:valAx>
        <c:axId val="941361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137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With</a:t>
            </a:r>
            <a:r>
              <a:rPr lang="ko-KR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 이후 여행 의향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c:rich>
      </c:tx>
      <c:layout>
        <c:manualLayout>
          <c:xMode val="edge"/>
          <c:yMode val="edge"/>
          <c:x val="0.19141411308946832"/>
          <c:y val="1.951528077506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tint val="65000"/>
                      <a:lumMod val="60000"/>
                      <a:lumOff val="40000"/>
                    </a:schemeClr>
                  </a:gs>
                  <a:gs pos="0">
                    <a:schemeClr val="accent1">
                      <a:tint val="65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26-4188-9D9F-CD2F40F2FFC2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26-4188-9D9F-CD2F40F2FFC2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1">
                      <a:shade val="65000"/>
                      <a:lumMod val="60000"/>
                      <a:lumOff val="40000"/>
                    </a:schemeClr>
                  </a:gs>
                  <a:gs pos="0">
                    <a:schemeClr val="accent1">
                      <a:shade val="65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26-4188-9D9F-CD2F40F2FFC2}"/>
              </c:ext>
            </c:extLst>
          </c:dPt>
          <c:dLbls>
            <c:dLbl>
              <c:idx val="0"/>
              <c:layout>
                <c:manualLayout>
                  <c:x val="-0.21293978998832527"/>
                  <c:y val="-8.367124085223809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62%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526-4188-9D9F-CD2F40F2FFC2}"/>
                </c:ext>
              </c:extLst>
            </c:dLbl>
            <c:dLbl>
              <c:idx val="1"/>
              <c:layout>
                <c:manualLayout>
                  <c:x val="0.10600809858350903"/>
                  <c:y val="-9.57749871209030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10.3%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526-4188-9D9F-CD2F40F2FFC2}"/>
                </c:ext>
              </c:extLst>
            </c:dLbl>
            <c:dLbl>
              <c:idx val="2"/>
              <c:layout>
                <c:manualLayout>
                  <c:x val="0.17964056409852977"/>
                  <c:y val="0.133027948236179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27.7%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526-4188-9D9F-CD2F40F2FF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의향있다</c:v>
                </c:pt>
                <c:pt idx="1">
                  <c:v>의향없다</c:v>
                </c:pt>
                <c:pt idx="2">
                  <c:v>보통이다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62</c:v>
                </c:pt>
                <c:pt idx="1">
                  <c:v>10.3</c:v>
                </c:pt>
                <c:pt idx="2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26-4188-9D9F-CD2F40F2FFC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87454094716289"/>
          <c:y val="0.730915301524934"/>
          <c:w val="0.18259254986144199"/>
          <c:h val="0.2160662978872167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 백신 접종 후 여행 의향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c:rich>
      </c:tx>
      <c:layout>
        <c:manualLayout>
          <c:xMode val="edge"/>
          <c:yMode val="edge"/>
          <c:x val="0.19141411308946832"/>
          <c:y val="1.951528077506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tint val="77000"/>
                      <a:lumMod val="60000"/>
                      <a:lumOff val="40000"/>
                    </a:schemeClr>
                  </a:gs>
                  <a:gs pos="0">
                    <a:schemeClr val="accent1">
                      <a:tint val="77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26-4188-9D9F-CD2F40F2FFC2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1">
                      <a:shade val="65000"/>
                      <a:lumMod val="60000"/>
                      <a:lumOff val="40000"/>
                    </a:schemeClr>
                  </a:gs>
                  <a:gs pos="0">
                    <a:schemeClr val="accent1">
                      <a:shade val="65000"/>
                    </a:schemeClr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26-4188-9D9F-CD2F40F2FFC2}"/>
              </c:ext>
            </c:extLst>
          </c:dPt>
          <c:dLbls>
            <c:dLbl>
              <c:idx val="0"/>
              <c:layout>
                <c:manualLayout>
                  <c:x val="-0.20044195823212238"/>
                  <c:y val="-0.10575879335674546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70.2%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526-4188-9D9F-CD2F40F2FFC2}"/>
                </c:ext>
              </c:extLst>
            </c:dLbl>
            <c:dLbl>
              <c:idx val="1"/>
              <c:layout>
                <c:manualLayout>
                  <c:x val="0.17964056409852977"/>
                  <c:y val="0.133027948236179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29.8%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526-4188-9D9F-CD2F40F2FF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계획있음</c:v>
                </c:pt>
                <c:pt idx="1">
                  <c:v>계획없음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70.2</c:v>
                </c:pt>
                <c:pt idx="1">
                  <c:v>29.8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26-4188-9D9F-CD2F40F2FFC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859064172195676"/>
          <c:y val="0.72172881047994364"/>
          <c:w val="0.18259254986144199"/>
          <c:h val="0.21606629788721676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1A4BF-EB71-4472-85BC-3AA7C7EA692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BC906-110E-488A-A4AF-5D976B260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2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C906-110E-488A-A4AF-5D976B2602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2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BC906-110E-488A-A4AF-5D976B2602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6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59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9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.png"/><Relationship Id="rId5" Type="http://schemas.openxmlformats.org/officeDocument/2006/relationships/image" Target="../media/image81.pn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66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64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chart" Target="../charts/chart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chart" Target="../charts/chart3.xml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57083" y="-1033045"/>
            <a:ext cx="36576000" cy="11281304"/>
            <a:chOff x="-10086460" y="-1033045"/>
            <a:chExt cx="38733060" cy="11281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86460" y="-1033045"/>
              <a:ext cx="38733060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695238"/>
              <a:ext cx="19366530" cy="5640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9017" y="2308145"/>
            <a:ext cx="7353786" cy="7759063"/>
            <a:chOff x="6549017" y="2308145"/>
            <a:chExt cx="7353786" cy="77590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9017" y="2308145"/>
              <a:ext cx="7353786" cy="7759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21980" y="687293"/>
            <a:ext cx="14241754" cy="500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1100" dirty="0">
                <a:solidFill>
                  <a:srgbClr val="393838"/>
                </a:solidFill>
                <a:latin typeface="SpoqaHanSans-Regular" pitchFamily="34" charset="0"/>
                <a:cs typeface="SpoqaHanSans-Regular" pitchFamily="34" charset="0"/>
              </a:rPr>
              <a:t>JAVA, ORCARE TEAM PROJECT 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028680" y="9782263"/>
            <a:ext cx="399036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393838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SpoqaHanSans-Regular" pitchFamily="34" charset="0"/>
              </a:rPr>
              <a:t>정남훈 · 정형린 · 장민재  · 장종운 ·  박준형</a:t>
            </a:r>
            <a:endParaRPr 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3D4C29F-499E-41D9-B17B-17EE2A934ACD}"/>
              </a:ext>
            </a:extLst>
          </p:cNvPr>
          <p:cNvSpPr txBox="1"/>
          <p:nvPr/>
        </p:nvSpPr>
        <p:spPr>
          <a:xfrm>
            <a:off x="4281004" y="3558451"/>
            <a:ext cx="972599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0" dirty="0">
                <a:solidFill>
                  <a:srgbClr val="393838"/>
                </a:solidFill>
                <a:latin typeface="Gill Sans Ultra Bold" panose="020B0A02020104020203" pitchFamily="34" charset="0"/>
                <a:cs typeface="Gmarket Sans Bold" pitchFamily="34" charset="0"/>
              </a:rPr>
              <a:t>TRAVEL</a:t>
            </a:r>
          </a:p>
          <a:p>
            <a:r>
              <a:rPr lang="en-US" sz="10000" dirty="0">
                <a:solidFill>
                  <a:srgbClr val="393838"/>
                </a:solidFill>
                <a:latin typeface="Gill Sans Ultra Bold" panose="020B0A02020104020203" pitchFamily="34" charset="0"/>
                <a:cs typeface="Gmarket Sans Bold" pitchFamily="34" charset="0"/>
              </a:rPr>
              <a:t>WORLD CUP</a:t>
            </a:r>
            <a:endParaRPr lang="en-US" dirty="0">
              <a:latin typeface="Gill Sans Ultra Bold" panose="020B0A020201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E5A6C7-6860-45FF-A11A-31BF50ED5242}"/>
              </a:ext>
            </a:extLst>
          </p:cNvPr>
          <p:cNvSpPr/>
          <p:nvPr/>
        </p:nvSpPr>
        <p:spPr>
          <a:xfrm>
            <a:off x="-38095" y="-58939"/>
            <a:ext cx="18326095" cy="10287000"/>
          </a:xfrm>
          <a:prstGeom prst="rect">
            <a:avLst/>
          </a:prstGeom>
          <a:solidFill>
            <a:srgbClr val="EE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CB4E5-C1EE-4025-BD3A-0E936B30AF7F}"/>
              </a:ext>
            </a:extLst>
          </p:cNvPr>
          <p:cNvSpPr/>
          <p:nvPr/>
        </p:nvSpPr>
        <p:spPr>
          <a:xfrm>
            <a:off x="0" y="7124700"/>
            <a:ext cx="18288000" cy="3162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BCF3BB-74F0-406C-A786-F941ADE51071}"/>
              </a:ext>
            </a:extLst>
          </p:cNvPr>
          <p:cNvSpPr txBox="1"/>
          <p:nvPr/>
        </p:nvSpPr>
        <p:spPr>
          <a:xfrm>
            <a:off x="7296836" y="342900"/>
            <a:ext cx="3732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0" i="0" dirty="0">
                <a:solidFill>
                  <a:schemeClr val="tx2">
                    <a:lumMod val="7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4300" b="1" i="0" dirty="0">
              <a:solidFill>
                <a:schemeClr val="tx2">
                  <a:lumMod val="75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24DC2A2-CFFC-48AB-9506-F12480135E44}"/>
              </a:ext>
            </a:extLst>
          </p:cNvPr>
          <p:cNvGrpSpPr/>
          <p:nvPr/>
        </p:nvGrpSpPr>
        <p:grpSpPr>
          <a:xfrm>
            <a:off x="7578255" y="6933693"/>
            <a:ext cx="3131491" cy="3334686"/>
            <a:chOff x="7848600" y="7124700"/>
            <a:chExt cx="2590800" cy="27589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F14C18-3685-47DA-A3DD-BA714385B4F9}"/>
                </a:ext>
              </a:extLst>
            </p:cNvPr>
            <p:cNvSpPr txBox="1"/>
            <p:nvPr/>
          </p:nvSpPr>
          <p:spPr>
            <a:xfrm>
              <a:off x="8503118" y="9399805"/>
              <a:ext cx="1160712" cy="48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Oracle</a:t>
              </a:r>
              <a:endParaRPr lang="ko-KR" altLang="en-US" sz="32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9" name="그래픽 58" descr="데이터베이스">
              <a:extLst>
                <a:ext uri="{FF2B5EF4-FFF2-40B4-BE49-F238E27FC236}">
                  <a16:creationId xmlns:a16="http://schemas.microsoft.com/office/drawing/2014/main" id="{0272840B-E27D-42CD-868E-EC6E4982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48600" y="7124700"/>
              <a:ext cx="2590800" cy="2590800"/>
            </a:xfrm>
            <a:prstGeom prst="rect">
              <a:avLst/>
            </a:prstGeom>
          </p:spPr>
        </p:pic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AE78C0D-99D4-43C7-87F5-B8AA281C2F3F}"/>
                </a:ext>
              </a:extLst>
            </p:cNvPr>
            <p:cNvGrpSpPr/>
            <p:nvPr/>
          </p:nvGrpSpPr>
          <p:grpSpPr>
            <a:xfrm>
              <a:off x="9538659" y="8890959"/>
              <a:ext cx="519741" cy="519741"/>
              <a:chOff x="4794012" y="2019300"/>
              <a:chExt cx="644977" cy="644977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EE0E4192-4B47-4EC9-856A-560FA3D52F08}"/>
                  </a:ext>
                </a:extLst>
              </p:cNvPr>
              <p:cNvSpPr/>
              <p:nvPr/>
            </p:nvSpPr>
            <p:spPr>
              <a:xfrm>
                <a:off x="4794012" y="2019300"/>
                <a:ext cx="644977" cy="64497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이등변 삼각형 102">
                <a:extLst>
                  <a:ext uri="{FF2B5EF4-FFF2-40B4-BE49-F238E27FC236}">
                    <a16:creationId xmlns:a16="http://schemas.microsoft.com/office/drawing/2014/main" id="{AC54733A-0B67-4314-9517-F727F5E62D51}"/>
                  </a:ext>
                </a:extLst>
              </p:cNvPr>
              <p:cNvSpPr/>
              <p:nvPr/>
            </p:nvSpPr>
            <p:spPr>
              <a:xfrm rot="5400000">
                <a:off x="5024401" y="2229813"/>
                <a:ext cx="244499" cy="21077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60A80BF-13A6-423C-9316-BE50D17D7BC2}"/>
              </a:ext>
            </a:extLst>
          </p:cNvPr>
          <p:cNvGrpSpPr/>
          <p:nvPr/>
        </p:nvGrpSpPr>
        <p:grpSpPr>
          <a:xfrm>
            <a:off x="1000477" y="2372902"/>
            <a:ext cx="16366078" cy="3913598"/>
            <a:chOff x="3026993" y="4092533"/>
            <a:chExt cx="12313046" cy="29444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1C4AD35-C044-44B8-98B2-CD98BF78DD90}"/>
                </a:ext>
              </a:extLst>
            </p:cNvPr>
            <p:cNvSpPr/>
            <p:nvPr/>
          </p:nvSpPr>
          <p:spPr>
            <a:xfrm>
              <a:off x="7505700" y="4762500"/>
              <a:ext cx="3276600" cy="1143000"/>
            </a:xfrm>
            <a:prstGeom prst="roundRect">
              <a:avLst/>
            </a:prstGeom>
            <a:solidFill>
              <a:srgbClr val="8EB4E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A05EBD5-2A3B-4712-996F-2329331825F0}"/>
                </a:ext>
              </a:extLst>
            </p:cNvPr>
            <p:cNvSpPr/>
            <p:nvPr/>
          </p:nvSpPr>
          <p:spPr>
            <a:xfrm>
              <a:off x="7772400" y="4838700"/>
              <a:ext cx="2781300" cy="95142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            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91BB4F5-66E8-4B7E-A2BA-BFA22E4D4831}"/>
                </a:ext>
              </a:extLst>
            </p:cNvPr>
            <p:cNvGrpSpPr/>
            <p:nvPr/>
          </p:nvGrpSpPr>
          <p:grpSpPr>
            <a:xfrm>
              <a:off x="8625686" y="6035109"/>
              <a:ext cx="1051714" cy="1001826"/>
              <a:chOff x="8503053" y="6035109"/>
              <a:chExt cx="1051714" cy="1001826"/>
            </a:xfrm>
          </p:grpSpPr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76B32E52-93B7-42B4-9159-F9A4CBA81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053" y="6035109"/>
                <a:ext cx="910" cy="95998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D1311F24-C3B2-4A00-A0F1-D93733CE45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4767" y="6041573"/>
                <a:ext cx="0" cy="99536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B4D2EA23-F4DB-453C-866B-7E2D4D5118C4}"/>
                </a:ext>
              </a:extLst>
            </p:cNvPr>
            <p:cNvGrpSpPr/>
            <p:nvPr/>
          </p:nvGrpSpPr>
          <p:grpSpPr>
            <a:xfrm>
              <a:off x="3026993" y="4109273"/>
              <a:ext cx="3300439" cy="2350233"/>
              <a:chOff x="3041730" y="3961892"/>
              <a:chExt cx="3300439" cy="235023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EE4C925-7BEF-41D2-8775-CF577EEC8DBE}"/>
                  </a:ext>
                </a:extLst>
              </p:cNvPr>
              <p:cNvGrpSpPr/>
              <p:nvPr/>
            </p:nvGrpSpPr>
            <p:grpSpPr>
              <a:xfrm>
                <a:off x="3041730" y="3961892"/>
                <a:ext cx="3300439" cy="1010130"/>
                <a:chOff x="11153514" y="4416712"/>
                <a:chExt cx="3276600" cy="1143000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A2A0017F-9FB4-46B3-9601-90FC7442FEAF}"/>
                    </a:ext>
                  </a:extLst>
                </p:cNvPr>
                <p:cNvSpPr/>
                <p:nvPr/>
              </p:nvSpPr>
              <p:spPr>
                <a:xfrm>
                  <a:off x="11153514" y="4416712"/>
                  <a:ext cx="3276600" cy="1143000"/>
                </a:xfrm>
                <a:prstGeom prst="roundRect">
                  <a:avLst/>
                </a:prstGeom>
                <a:solidFill>
                  <a:srgbClr val="8EB4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CA570514-7964-4F21-8C2F-3B23363C4E54}"/>
                    </a:ext>
                  </a:extLst>
                </p:cNvPr>
                <p:cNvSpPr/>
                <p:nvPr/>
              </p:nvSpPr>
              <p:spPr>
                <a:xfrm>
                  <a:off x="11420214" y="4626264"/>
                  <a:ext cx="2743200" cy="72389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         Eclipse2019-12</a:t>
                  </a:r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C074C389-7A14-4CBB-98D9-9F89E93E3757}"/>
                  </a:ext>
                </a:extLst>
              </p:cNvPr>
              <p:cNvGrpSpPr/>
              <p:nvPr/>
            </p:nvGrpSpPr>
            <p:grpSpPr>
              <a:xfrm>
                <a:off x="3048000" y="5333435"/>
                <a:ext cx="3276600" cy="978690"/>
                <a:chOff x="2981835" y="5314413"/>
                <a:chExt cx="3276600" cy="978690"/>
              </a:xfrm>
            </p:grpSpPr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D7A83F88-F84F-4FB0-9AFF-75CBB81D2236}"/>
                    </a:ext>
                  </a:extLst>
                </p:cNvPr>
                <p:cNvSpPr/>
                <p:nvPr/>
              </p:nvSpPr>
              <p:spPr>
                <a:xfrm>
                  <a:off x="2981835" y="5314413"/>
                  <a:ext cx="3276600" cy="978690"/>
                </a:xfrm>
                <a:prstGeom prst="roundRect">
                  <a:avLst/>
                </a:prstGeom>
                <a:solidFill>
                  <a:srgbClr val="8EB4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DB2E1626-E7A0-47D8-929D-84829123DB7D}"/>
                    </a:ext>
                  </a:extLst>
                </p:cNvPr>
                <p:cNvSpPr/>
                <p:nvPr/>
              </p:nvSpPr>
              <p:spPr>
                <a:xfrm>
                  <a:off x="3273184" y="5469583"/>
                  <a:ext cx="2763158" cy="63974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Window</a:t>
                  </a:r>
                  <a:endParaRPr lang="ko-KR" altLang="en-US" sz="20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pic>
          <p:nvPicPr>
            <p:cNvPr id="1026" name="Picture 2" descr="오라클, 자바 17 공개 - 지디넷코리아">
              <a:extLst>
                <a:ext uri="{FF2B5EF4-FFF2-40B4-BE49-F238E27FC236}">
                  <a16:creationId xmlns:a16="http://schemas.microsoft.com/office/drawing/2014/main" id="{E9BCAA42-C2D1-4D4F-BA0B-44ADFC2FB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2" t="14693" r="15362" b="20939"/>
            <a:stretch/>
          </p:blipFill>
          <p:spPr bwMode="auto">
            <a:xfrm>
              <a:off x="8159873" y="4906204"/>
              <a:ext cx="1730334" cy="75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666BC38-6815-4B69-919A-9190BAD365F3}"/>
                </a:ext>
              </a:extLst>
            </p:cNvPr>
            <p:cNvSpPr txBox="1"/>
            <p:nvPr/>
          </p:nvSpPr>
          <p:spPr>
            <a:xfrm>
              <a:off x="9722866" y="5299344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708A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11</a:t>
              </a:r>
              <a:endParaRPr lang="ko-KR" altLang="en-US" sz="2000" dirty="0">
                <a:solidFill>
                  <a:srgbClr val="00708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7A703A6-F2DD-4FC7-8E14-557B1A2CBE4E}"/>
                </a:ext>
              </a:extLst>
            </p:cNvPr>
            <p:cNvGrpSpPr/>
            <p:nvPr/>
          </p:nvGrpSpPr>
          <p:grpSpPr>
            <a:xfrm>
              <a:off x="12039600" y="4092533"/>
              <a:ext cx="3300439" cy="2366973"/>
              <a:chOff x="11994937" y="3947441"/>
              <a:chExt cx="3300439" cy="2366973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09454C0D-A090-4362-A39F-F7016515EC6A}"/>
                  </a:ext>
                </a:extLst>
              </p:cNvPr>
              <p:cNvGrpSpPr/>
              <p:nvPr/>
            </p:nvGrpSpPr>
            <p:grpSpPr>
              <a:xfrm>
                <a:off x="11994937" y="5284390"/>
                <a:ext cx="3276600" cy="1030024"/>
                <a:chOff x="11734800" y="3952874"/>
                <a:chExt cx="3276600" cy="1274445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5EB6C26D-B269-4A52-9946-AE42055E1636}"/>
                    </a:ext>
                  </a:extLst>
                </p:cNvPr>
                <p:cNvSpPr/>
                <p:nvPr/>
              </p:nvSpPr>
              <p:spPr>
                <a:xfrm>
                  <a:off x="11734800" y="3952874"/>
                  <a:ext cx="3276600" cy="1274445"/>
                </a:xfrm>
                <a:prstGeom prst="roundRect">
                  <a:avLst/>
                </a:prstGeom>
                <a:solidFill>
                  <a:srgbClr val="8EB4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id="{7A41102D-0936-417E-8C87-5884E77BAD4B}"/>
                    </a:ext>
                  </a:extLst>
                </p:cNvPr>
                <p:cNvSpPr/>
                <p:nvPr/>
              </p:nvSpPr>
              <p:spPr>
                <a:xfrm>
                  <a:off x="12001500" y="4186524"/>
                  <a:ext cx="2743200" cy="807144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27EC92A-6128-4C23-82B8-58278556F207}"/>
                  </a:ext>
                </a:extLst>
              </p:cNvPr>
              <p:cNvGrpSpPr/>
              <p:nvPr/>
            </p:nvGrpSpPr>
            <p:grpSpPr>
              <a:xfrm>
                <a:off x="11994937" y="3947441"/>
                <a:ext cx="3300439" cy="1010131"/>
                <a:chOff x="11939561" y="3756675"/>
                <a:chExt cx="3300439" cy="1010131"/>
              </a:xfrm>
            </p:grpSpPr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0220BB5D-6A21-4198-A162-7D5956082774}"/>
                    </a:ext>
                  </a:extLst>
                </p:cNvPr>
                <p:cNvSpPr/>
                <p:nvPr/>
              </p:nvSpPr>
              <p:spPr>
                <a:xfrm>
                  <a:off x="11939561" y="3756675"/>
                  <a:ext cx="3300439" cy="1010131"/>
                </a:xfrm>
                <a:prstGeom prst="roundRect">
                  <a:avLst/>
                </a:prstGeom>
                <a:solidFill>
                  <a:srgbClr val="8EB4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AD6DE6AE-C572-4ED0-9378-19A8834E1865}"/>
                    </a:ext>
                  </a:extLst>
                </p:cNvPr>
                <p:cNvSpPr/>
                <p:nvPr/>
              </p:nvSpPr>
              <p:spPr>
                <a:xfrm>
                  <a:off x="12192000" y="3988821"/>
                  <a:ext cx="2743200" cy="621279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                               </a:t>
                  </a:r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7C34C81-CFBA-40C8-8287-950A61C59BC9}"/>
                </a:ext>
              </a:extLst>
            </p:cNvPr>
            <p:cNvSpPr txBox="1"/>
            <p:nvPr/>
          </p:nvSpPr>
          <p:spPr>
            <a:xfrm>
              <a:off x="13950560" y="4552032"/>
              <a:ext cx="596017" cy="301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708A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JDBC</a:t>
              </a:r>
              <a:endParaRPr lang="ko-KR" altLang="en-US" sz="2000" dirty="0">
                <a:solidFill>
                  <a:srgbClr val="00708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00F4B4-3FFE-4D9D-80ED-4DEDB07F1D18}"/>
                </a:ext>
              </a:extLst>
            </p:cNvPr>
            <p:cNvSpPr txBox="1"/>
            <p:nvPr/>
          </p:nvSpPr>
          <p:spPr>
            <a:xfrm>
              <a:off x="13950560" y="5864011"/>
              <a:ext cx="688880" cy="301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708A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Swing</a:t>
              </a:r>
              <a:endParaRPr lang="ko-KR" altLang="en-US" sz="2000" dirty="0">
                <a:solidFill>
                  <a:srgbClr val="00708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3" name="Picture 2" descr="오라클, 자바 17 공개 - 지디넷코리아">
              <a:extLst>
                <a:ext uri="{FF2B5EF4-FFF2-40B4-BE49-F238E27FC236}">
                  <a16:creationId xmlns:a16="http://schemas.microsoft.com/office/drawing/2014/main" id="{D86F8F43-BCAE-4D64-9102-6F567CC62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2" t="14693" r="15362" b="20939"/>
            <a:stretch/>
          </p:blipFill>
          <p:spPr bwMode="auto">
            <a:xfrm>
              <a:off x="12880184" y="4363915"/>
              <a:ext cx="1115947" cy="48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오라클, 자바 17 공개 - 지디넷코리아">
              <a:extLst>
                <a:ext uri="{FF2B5EF4-FFF2-40B4-BE49-F238E27FC236}">
                  <a16:creationId xmlns:a16="http://schemas.microsoft.com/office/drawing/2014/main" id="{873D1814-E1B6-48E2-B475-680C716B3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2" t="14693" r="15362" b="20939"/>
            <a:stretch/>
          </p:blipFill>
          <p:spPr bwMode="auto">
            <a:xfrm>
              <a:off x="12880184" y="5673432"/>
              <a:ext cx="1115947" cy="48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920B5DB4-8F8B-4EC7-BD86-C37EB4A544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59" y="4549156"/>
            <a:ext cx="570615" cy="570615"/>
          </a:xfrm>
          <a:prstGeom prst="rect">
            <a:avLst/>
          </a:prstGeom>
        </p:spPr>
      </p:pic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06C1608A-1451-4FA0-92D2-EA7E695845E6}"/>
              </a:ext>
            </a:extLst>
          </p:cNvPr>
          <p:cNvGrpSpPr/>
          <p:nvPr/>
        </p:nvGrpSpPr>
        <p:grpSpPr>
          <a:xfrm>
            <a:off x="1846358" y="2794067"/>
            <a:ext cx="570615" cy="570615"/>
            <a:chOff x="3581400" y="723900"/>
            <a:chExt cx="990600" cy="119087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14BE663-36F5-40F9-A69C-2A2EFD721B31}"/>
                </a:ext>
              </a:extLst>
            </p:cNvPr>
            <p:cNvSpPr/>
            <p:nvPr/>
          </p:nvSpPr>
          <p:spPr>
            <a:xfrm>
              <a:off x="3581400" y="723900"/>
              <a:ext cx="908050" cy="11908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7C2C341-3A4C-40F3-B68D-C39B17ECEB46}"/>
                </a:ext>
              </a:extLst>
            </p:cNvPr>
            <p:cNvSpPr/>
            <p:nvPr/>
          </p:nvSpPr>
          <p:spPr>
            <a:xfrm>
              <a:off x="3663950" y="723900"/>
              <a:ext cx="908050" cy="11908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C0BB338E-C9CA-4EB2-A057-FF4D2C7AEAFA}"/>
                </a:ext>
              </a:extLst>
            </p:cNvPr>
            <p:cNvCxnSpPr>
              <a:cxnSpLocks/>
              <a:stCxn id="128" idx="2"/>
              <a:endCxn id="128" idx="6"/>
            </p:cNvCxnSpPr>
            <p:nvPr/>
          </p:nvCxnSpPr>
          <p:spPr>
            <a:xfrm>
              <a:off x="3663950" y="1319337"/>
              <a:ext cx="9080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1EC31165-4FC8-4BCA-BBDE-99AD6F5EE6C7}"/>
                </a:ext>
              </a:extLst>
            </p:cNvPr>
            <p:cNvCxnSpPr>
              <a:cxnSpLocks/>
            </p:cNvCxnSpPr>
            <p:nvPr/>
          </p:nvCxnSpPr>
          <p:spPr>
            <a:xfrm>
              <a:off x="3663950" y="1481729"/>
              <a:ext cx="9080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E217C0D0-2091-4169-A8B7-C1E572B3F364}"/>
                </a:ext>
              </a:extLst>
            </p:cNvPr>
            <p:cNvCxnSpPr>
              <a:cxnSpLocks/>
            </p:cNvCxnSpPr>
            <p:nvPr/>
          </p:nvCxnSpPr>
          <p:spPr>
            <a:xfrm>
              <a:off x="3663950" y="1156945"/>
              <a:ext cx="9080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727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0"/>
            <a:ext cx="5561905" cy="10285714"/>
            <a:chOff x="-57143" y="0"/>
            <a:chExt cx="5561905" cy="10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0"/>
              <a:ext cx="5561905" cy="10285714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2367A03-319B-4E68-BE5D-E05A2DC0BAAE}"/>
              </a:ext>
            </a:extLst>
          </p:cNvPr>
          <p:cNvSpPr txBox="1"/>
          <p:nvPr/>
        </p:nvSpPr>
        <p:spPr>
          <a:xfrm>
            <a:off x="228600" y="190500"/>
            <a:ext cx="4676471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B45C5F-8F5A-4584-ADC2-8C0869FF2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04" y="0"/>
            <a:ext cx="1272609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46C9FE-1F79-4F2E-9534-6CBD99377357}"/>
              </a:ext>
            </a:extLst>
          </p:cNvPr>
          <p:cNvSpPr/>
          <p:nvPr/>
        </p:nvSpPr>
        <p:spPr>
          <a:xfrm>
            <a:off x="-38095" y="7620"/>
            <a:ext cx="18326095" cy="10287000"/>
          </a:xfrm>
          <a:prstGeom prst="rect">
            <a:avLst/>
          </a:prstGeom>
          <a:solidFill>
            <a:srgbClr val="EE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D88E532-3540-4584-A03D-2B029AF0689F}"/>
              </a:ext>
            </a:extLst>
          </p:cNvPr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DC87C868-AF17-4C9E-A155-CAFF8CDB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DAA2887-CDA9-42DD-988C-0D199C6E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6251180"/>
            <a:ext cx="8839201" cy="32718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47705F-A54B-4B53-BA45-8E8145586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811311"/>
            <a:ext cx="7620000" cy="5020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4AF0B-C7A7-409C-A2FE-D90EEF97F855}"/>
              </a:ext>
            </a:extLst>
          </p:cNvPr>
          <p:cNvSpPr txBox="1"/>
          <p:nvPr/>
        </p:nvSpPr>
        <p:spPr>
          <a:xfrm>
            <a:off x="228600" y="190500"/>
            <a:ext cx="4676471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 Diagram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69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A7D59F-E46B-4D81-955B-1AACF34E9304}"/>
              </a:ext>
            </a:extLst>
          </p:cNvPr>
          <p:cNvSpPr/>
          <p:nvPr/>
        </p:nvSpPr>
        <p:spPr>
          <a:xfrm>
            <a:off x="-38095" y="-58939"/>
            <a:ext cx="18326095" cy="10287000"/>
          </a:xfrm>
          <a:prstGeom prst="rect">
            <a:avLst/>
          </a:prstGeom>
          <a:solidFill>
            <a:srgbClr val="EE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grpSp>
        <p:nvGrpSpPr>
          <p:cNvPr id="28" name="그룹 1025">
            <a:extLst>
              <a:ext uri="{FF2B5EF4-FFF2-40B4-BE49-F238E27FC236}">
                <a16:creationId xmlns:a16="http://schemas.microsoft.com/office/drawing/2014/main" id="{AB7E277A-1850-4C25-94FF-A556383B5D4A}"/>
              </a:ext>
            </a:extLst>
          </p:cNvPr>
          <p:cNvGrpSpPr/>
          <p:nvPr/>
        </p:nvGrpSpPr>
        <p:grpSpPr>
          <a:xfrm>
            <a:off x="566935" y="1562100"/>
            <a:ext cx="3480864" cy="3480864"/>
            <a:chOff x="1763366" y="6121129"/>
            <a:chExt cx="3480864" cy="3480864"/>
          </a:xfrm>
        </p:grpSpPr>
        <p:pic>
          <p:nvPicPr>
            <p:cNvPr id="30" name="Object 86">
              <a:extLst>
                <a:ext uri="{FF2B5EF4-FFF2-40B4-BE49-F238E27FC236}">
                  <a16:creationId xmlns:a16="http://schemas.microsoft.com/office/drawing/2014/main" id="{73550F3D-38DE-4EF2-9982-816404B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98" y="4427648"/>
              <a:ext cx="6961728" cy="6961728"/>
            </a:xfrm>
            <a:prstGeom prst="rect">
              <a:avLst/>
            </a:prstGeom>
          </p:spPr>
        </p:pic>
        <p:pic>
          <p:nvPicPr>
            <p:cNvPr id="32" name="Object 87">
              <a:extLst>
                <a:ext uri="{FF2B5EF4-FFF2-40B4-BE49-F238E27FC236}">
                  <a16:creationId xmlns:a16="http://schemas.microsoft.com/office/drawing/2014/main" id="{D6B9ECA2-C748-4024-8804-61BEC97D3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366" y="6121129"/>
              <a:ext cx="3480864" cy="3480864"/>
            </a:xfrm>
            <a:prstGeom prst="rect">
              <a:avLst/>
            </a:prstGeom>
          </p:spPr>
        </p:pic>
      </p:grpSp>
      <p:grpSp>
        <p:nvGrpSpPr>
          <p:cNvPr id="33" name="그룹 1027">
            <a:extLst>
              <a:ext uri="{FF2B5EF4-FFF2-40B4-BE49-F238E27FC236}">
                <a16:creationId xmlns:a16="http://schemas.microsoft.com/office/drawing/2014/main" id="{2DBAA827-D7C4-41E6-B3C9-D957C2111069}"/>
              </a:ext>
            </a:extLst>
          </p:cNvPr>
          <p:cNvGrpSpPr/>
          <p:nvPr/>
        </p:nvGrpSpPr>
        <p:grpSpPr>
          <a:xfrm>
            <a:off x="-984490" y="4942468"/>
            <a:ext cx="6961728" cy="6961728"/>
            <a:chOff x="7674512" y="4427648"/>
            <a:chExt cx="6961728" cy="6961728"/>
          </a:xfrm>
        </p:grpSpPr>
        <p:pic>
          <p:nvPicPr>
            <p:cNvPr id="36" name="Object 93">
              <a:extLst>
                <a:ext uri="{FF2B5EF4-FFF2-40B4-BE49-F238E27FC236}">
                  <a16:creationId xmlns:a16="http://schemas.microsoft.com/office/drawing/2014/main" id="{39FA6A69-6607-4502-B008-B708EE37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512" y="4427648"/>
              <a:ext cx="6961728" cy="6961728"/>
            </a:xfrm>
            <a:prstGeom prst="rect">
              <a:avLst/>
            </a:prstGeom>
          </p:spPr>
        </p:pic>
        <p:pic>
          <p:nvPicPr>
            <p:cNvPr id="37" name="Object 94">
              <a:extLst>
                <a:ext uri="{FF2B5EF4-FFF2-40B4-BE49-F238E27FC236}">
                  <a16:creationId xmlns:a16="http://schemas.microsoft.com/office/drawing/2014/main" id="{2CCC52D4-8723-4E50-97B4-354F2AA9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8680" y="6121129"/>
              <a:ext cx="3480864" cy="3480864"/>
            </a:xfrm>
            <a:prstGeom prst="rect">
              <a:avLst/>
            </a:prstGeom>
          </p:spPr>
        </p:pic>
      </p:grpSp>
      <p:pic>
        <p:nvPicPr>
          <p:cNvPr id="38" name="Object 111">
            <a:extLst>
              <a:ext uri="{FF2B5EF4-FFF2-40B4-BE49-F238E27FC236}">
                <a16:creationId xmlns:a16="http://schemas.microsoft.com/office/drawing/2014/main" id="{846AE139-8F58-455C-81C7-C837FC16810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8209" y="6635446"/>
            <a:ext cx="3453470" cy="3453470"/>
          </a:xfrm>
          <a:prstGeom prst="rect">
            <a:avLst/>
          </a:prstGeom>
        </p:spPr>
      </p:pic>
      <p:grpSp>
        <p:nvGrpSpPr>
          <p:cNvPr id="39" name="그룹 1031">
            <a:extLst>
              <a:ext uri="{FF2B5EF4-FFF2-40B4-BE49-F238E27FC236}">
                <a16:creationId xmlns:a16="http://schemas.microsoft.com/office/drawing/2014/main" id="{AA7558F7-711F-4536-AC0A-10EE897A79E8}"/>
              </a:ext>
            </a:extLst>
          </p:cNvPr>
          <p:cNvGrpSpPr/>
          <p:nvPr/>
        </p:nvGrpSpPr>
        <p:grpSpPr>
          <a:xfrm>
            <a:off x="14144645" y="1488367"/>
            <a:ext cx="3453470" cy="3453470"/>
            <a:chOff x="13104489" y="681841"/>
            <a:chExt cx="3453470" cy="3453470"/>
          </a:xfrm>
        </p:grpSpPr>
        <p:pic>
          <p:nvPicPr>
            <p:cNvPr id="40" name="Object 120">
              <a:extLst>
                <a:ext uri="{FF2B5EF4-FFF2-40B4-BE49-F238E27FC236}">
                  <a16:creationId xmlns:a16="http://schemas.microsoft.com/office/drawing/2014/main" id="{08FD5143-5FA0-4911-B46F-9E141392F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3260" y="-998312"/>
              <a:ext cx="6906941" cy="6906941"/>
            </a:xfrm>
            <a:prstGeom prst="rect">
              <a:avLst/>
            </a:prstGeom>
          </p:spPr>
        </p:pic>
        <p:pic>
          <p:nvPicPr>
            <p:cNvPr id="41" name="Object 121">
              <a:extLst>
                <a:ext uri="{FF2B5EF4-FFF2-40B4-BE49-F238E27FC236}">
                  <a16:creationId xmlns:a16="http://schemas.microsoft.com/office/drawing/2014/main" id="{3C3FC426-4AB8-4B23-8972-AF1896E7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4489" y="681841"/>
              <a:ext cx="3453470" cy="345347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A6B169-26CD-4C65-89E6-D0269F1DF3E4}"/>
              </a:ext>
            </a:extLst>
          </p:cNvPr>
          <p:cNvGrpSpPr/>
          <p:nvPr/>
        </p:nvGrpSpPr>
        <p:grpSpPr>
          <a:xfrm>
            <a:off x="6934200" y="952500"/>
            <a:ext cx="8353586" cy="4081777"/>
            <a:chOff x="438976" y="1965453"/>
            <a:chExt cx="16861937" cy="636758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FFC00C-8FE3-44E2-BA5C-71BB3790C96D}"/>
                </a:ext>
              </a:extLst>
            </p:cNvPr>
            <p:cNvSpPr/>
            <p:nvPr/>
          </p:nvSpPr>
          <p:spPr>
            <a:xfrm>
              <a:off x="6562086" y="2955284"/>
              <a:ext cx="5477515" cy="346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27C4D06-F54D-44F6-A998-13C35B706D1C}"/>
                </a:ext>
              </a:extLst>
            </p:cNvPr>
            <p:cNvSpPr/>
            <p:nvPr/>
          </p:nvSpPr>
          <p:spPr>
            <a:xfrm>
              <a:off x="6548532" y="3264668"/>
              <a:ext cx="10752381" cy="50683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46" name="그룹 1003">
              <a:extLst>
                <a:ext uri="{FF2B5EF4-FFF2-40B4-BE49-F238E27FC236}">
                  <a16:creationId xmlns:a16="http://schemas.microsoft.com/office/drawing/2014/main" id="{C0AA5665-25EF-49AE-A0AB-D6F40F6FE825}"/>
                </a:ext>
              </a:extLst>
            </p:cNvPr>
            <p:cNvGrpSpPr/>
            <p:nvPr/>
          </p:nvGrpSpPr>
          <p:grpSpPr>
            <a:xfrm>
              <a:off x="9439139" y="5718194"/>
              <a:ext cx="5128043" cy="51800"/>
              <a:chOff x="9439138" y="5718193"/>
              <a:chExt cx="5128042" cy="51800"/>
            </a:xfrm>
          </p:grpSpPr>
          <p:pic>
            <p:nvPicPr>
              <p:cNvPr id="68" name="Object 9">
                <a:extLst>
                  <a:ext uri="{FF2B5EF4-FFF2-40B4-BE49-F238E27FC236}">
                    <a16:creationId xmlns:a16="http://schemas.microsoft.com/office/drawing/2014/main" id="{2DB05BF8-CB37-488C-AA72-C2F3E5165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9439138" y="5718193"/>
                <a:ext cx="5128042" cy="51800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D983CE-DFF8-42AF-B209-3EB521B81A3A}"/>
                </a:ext>
              </a:extLst>
            </p:cNvPr>
            <p:cNvSpPr txBox="1"/>
            <p:nvPr/>
          </p:nvSpPr>
          <p:spPr>
            <a:xfrm>
              <a:off x="8262715" y="5546486"/>
              <a:ext cx="2416610" cy="54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6E9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여행지 </a:t>
              </a:r>
              <a:r>
                <a:rPr lang="en-US" altLang="ko-KR" dirty="0">
                  <a:solidFill>
                    <a:srgbClr val="5C6E9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A303F-01B5-4684-BB74-CFF6A9B1A1F0}"/>
                </a:ext>
              </a:extLst>
            </p:cNvPr>
            <p:cNvSpPr txBox="1"/>
            <p:nvPr/>
          </p:nvSpPr>
          <p:spPr>
            <a:xfrm>
              <a:off x="13634881" y="5546486"/>
              <a:ext cx="2351216" cy="54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6E9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여행지 </a:t>
              </a:r>
              <a:r>
                <a:rPr lang="en-US" altLang="ko-KR" dirty="0">
                  <a:solidFill>
                    <a:srgbClr val="5C6E9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C3E789F-57BB-4D67-A56B-3F79BB8D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0264"/>
            <a:stretch/>
          </p:blipFill>
          <p:spPr>
            <a:xfrm>
              <a:off x="10727318" y="2947139"/>
              <a:ext cx="1312283" cy="325504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009305C-3E60-428A-AA0C-8E29755124FC}"/>
                </a:ext>
              </a:extLst>
            </p:cNvPr>
            <p:cNvSpPr/>
            <p:nvPr/>
          </p:nvSpPr>
          <p:spPr>
            <a:xfrm>
              <a:off x="12054903" y="2955284"/>
              <a:ext cx="5013899" cy="3173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37338F6-8DF2-44E8-882B-DE490B058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0264"/>
            <a:stretch/>
          </p:blipFill>
          <p:spPr>
            <a:xfrm>
              <a:off x="15978537" y="2947139"/>
              <a:ext cx="1312283" cy="325504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F2FFCBE-6E13-47C1-8800-DCC1F2041E39}"/>
                </a:ext>
              </a:extLst>
            </p:cNvPr>
            <p:cNvCxnSpPr>
              <a:cxnSpLocks/>
            </p:cNvCxnSpPr>
            <p:nvPr/>
          </p:nvCxnSpPr>
          <p:spPr>
            <a:xfrm>
              <a:off x="12038960" y="2947139"/>
              <a:ext cx="20706" cy="5385895"/>
            </a:xfrm>
            <a:prstGeom prst="line">
              <a:avLst/>
            </a:prstGeom>
            <a:ln w="57150">
              <a:solidFill>
                <a:srgbClr val="5C6E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A3982A-8C10-433F-A6F5-70C8C5A1D1AA}"/>
                </a:ext>
              </a:extLst>
            </p:cNvPr>
            <p:cNvSpPr txBox="1"/>
            <p:nvPr/>
          </p:nvSpPr>
          <p:spPr>
            <a:xfrm>
              <a:off x="11513421" y="5293874"/>
              <a:ext cx="1126673" cy="91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vs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4CFCC94-159C-42B2-A70C-215AD1102640}"/>
                </a:ext>
              </a:extLst>
            </p:cNvPr>
            <p:cNvGrpSpPr/>
            <p:nvPr/>
          </p:nvGrpSpPr>
          <p:grpSpPr>
            <a:xfrm>
              <a:off x="438976" y="1965453"/>
              <a:ext cx="9164928" cy="5083485"/>
              <a:chOff x="207368" y="1965453"/>
              <a:chExt cx="9164927" cy="5083485"/>
            </a:xfrm>
          </p:grpSpPr>
          <p:pic>
            <p:nvPicPr>
              <p:cNvPr id="59" name="Object 15">
                <a:extLst>
                  <a:ext uri="{FF2B5EF4-FFF2-40B4-BE49-F238E27FC236}">
                    <a16:creationId xmlns:a16="http://schemas.microsoft.com/office/drawing/2014/main" id="{3134269E-880F-4612-B6CF-7CF4F424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7368" y="1965453"/>
                <a:ext cx="9164927" cy="5083485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8C5E7C2-EEA5-41D6-9AD7-9220A9BED060}"/>
                  </a:ext>
                </a:extLst>
              </p:cNvPr>
              <p:cNvGrpSpPr/>
              <p:nvPr/>
            </p:nvGrpSpPr>
            <p:grpSpPr>
              <a:xfrm>
                <a:off x="1500776" y="3244297"/>
                <a:ext cx="6468552" cy="2543826"/>
                <a:chOff x="1500776" y="3244297"/>
                <a:chExt cx="6468552" cy="2543826"/>
              </a:xfrm>
            </p:grpSpPr>
            <p:grpSp>
              <p:nvGrpSpPr>
                <p:cNvPr id="61" name="그룹 1001">
                  <a:extLst>
                    <a:ext uri="{FF2B5EF4-FFF2-40B4-BE49-F238E27FC236}">
                      <a16:creationId xmlns:a16="http://schemas.microsoft.com/office/drawing/2014/main" id="{07D33F48-C2E7-4D59-8E0B-F51C9FC5C066}"/>
                    </a:ext>
                  </a:extLst>
                </p:cNvPr>
                <p:cNvGrpSpPr/>
                <p:nvPr/>
              </p:nvGrpSpPr>
              <p:grpSpPr>
                <a:xfrm>
                  <a:off x="2544100" y="3790530"/>
                  <a:ext cx="1997593" cy="1997593"/>
                  <a:chOff x="1954979" y="4124396"/>
                  <a:chExt cx="1997593" cy="1997593"/>
                </a:xfrm>
              </p:grpSpPr>
              <p:pic>
                <p:nvPicPr>
                  <p:cNvPr id="66" name="Object 2">
                    <a:extLst>
                      <a:ext uri="{FF2B5EF4-FFF2-40B4-BE49-F238E27FC236}">
                        <a16:creationId xmlns:a16="http://schemas.microsoft.com/office/drawing/2014/main" id="{79C3230A-8C62-4C01-804A-9E32599AA4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954979" y="4124396"/>
                    <a:ext cx="1997593" cy="1997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그래픽 61" descr="커서">
                  <a:extLst>
                    <a:ext uri="{FF2B5EF4-FFF2-40B4-BE49-F238E27FC236}">
                      <a16:creationId xmlns:a16="http://schemas.microsoft.com/office/drawing/2014/main" id="{3D5ED7C3-D2E3-40B6-9289-0301D6460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1689" y="5024039"/>
                  <a:ext cx="657991" cy="657990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9338F16-C3E5-476B-8DA5-E9D65171F3FF}"/>
                    </a:ext>
                  </a:extLst>
                </p:cNvPr>
                <p:cNvSpPr/>
                <p:nvPr/>
              </p:nvSpPr>
              <p:spPr>
                <a:xfrm>
                  <a:off x="2725337" y="3246897"/>
                  <a:ext cx="4356285" cy="24351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4" name="Object 28">
                  <a:extLst>
                    <a:ext uri="{FF2B5EF4-FFF2-40B4-BE49-F238E27FC236}">
                      <a16:creationId xmlns:a16="http://schemas.microsoft.com/office/drawing/2014/main" id="{4420F998-D1F8-4C09-9171-C00B06824C9A}"/>
                    </a:ext>
                  </a:extLst>
                </p:cNvPr>
                <p:cNvSpPr txBox="1"/>
                <p:nvPr/>
              </p:nvSpPr>
              <p:spPr>
                <a:xfrm>
                  <a:off x="1500776" y="3244297"/>
                  <a:ext cx="6468552" cy="5462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ToolTip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2DA1C12-4620-4E6F-A44B-596CE516F18F}"/>
                    </a:ext>
                  </a:extLst>
                </p:cNvPr>
                <p:cNvSpPr txBox="1"/>
                <p:nvPr/>
              </p:nvSpPr>
              <p:spPr>
                <a:xfrm>
                  <a:off x="2944442" y="3937739"/>
                  <a:ext cx="2717710" cy="1092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여행지 명</a:t>
                  </a:r>
                  <a:r>
                    <a:rPr lang="en-US" altLang="ko-KR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:</a:t>
                  </a:r>
                </a:p>
                <a:p>
                  <a:r>
                    <a:rPr lang="ko-KR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성수기</a:t>
                  </a:r>
                  <a:r>
                    <a:rPr lang="en-US" altLang="ko-KR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:</a:t>
                  </a:r>
                </a:p>
                <a:p>
                  <a:r>
                    <a:rPr lang="ko-KR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정보</a:t>
                  </a:r>
                  <a:r>
                    <a:rPr lang="en-US" altLang="ko-KR" sz="1400" dirty="0">
                      <a:solidFill>
                        <a:schemeClr val="accent1">
                          <a:lumMod val="75000"/>
                        </a:schemeClr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:</a:t>
                  </a:r>
                  <a:endParaRPr lang="ko-KR" altLang="en-US" sz="1400" dirty="0">
                    <a:solidFill>
                      <a:schemeClr val="accent1">
                        <a:lumMod val="7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58168CD-7B61-428D-B28B-0FA5D3374561}"/>
              </a:ext>
            </a:extLst>
          </p:cNvPr>
          <p:cNvGrpSpPr/>
          <p:nvPr/>
        </p:nvGrpSpPr>
        <p:grpSpPr>
          <a:xfrm>
            <a:off x="3061054" y="1638300"/>
            <a:ext cx="3034946" cy="3465165"/>
            <a:chOff x="7828124" y="1451182"/>
            <a:chExt cx="3735096" cy="4016755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BE5D4F3-3486-454C-88FF-F1EB0BC38D4F}"/>
                </a:ext>
              </a:extLst>
            </p:cNvPr>
            <p:cNvSpPr/>
            <p:nvPr/>
          </p:nvSpPr>
          <p:spPr>
            <a:xfrm>
              <a:off x="7828124" y="1456898"/>
              <a:ext cx="3735096" cy="2226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79DDC0F5-BEC5-42B5-838A-281B7C466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0264"/>
            <a:stretch/>
          </p:blipFill>
          <p:spPr>
            <a:xfrm>
              <a:off x="10575090" y="1451182"/>
              <a:ext cx="977583" cy="228393"/>
            </a:xfrm>
            <a:prstGeom prst="rect">
              <a:avLst/>
            </a:prstGeom>
          </p:spPr>
        </p:pic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E9AFBDF-3C69-4DDF-9696-D03BB3B2E50F}"/>
                </a:ext>
              </a:extLst>
            </p:cNvPr>
            <p:cNvGrpSpPr/>
            <p:nvPr/>
          </p:nvGrpSpPr>
          <p:grpSpPr>
            <a:xfrm>
              <a:off x="7838671" y="1691005"/>
              <a:ext cx="3714002" cy="3776932"/>
              <a:chOff x="7838671" y="1691005"/>
              <a:chExt cx="3714002" cy="3776932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B2F84C9-81D0-481F-A1A0-75AB2A12C33C}"/>
                  </a:ext>
                </a:extLst>
              </p:cNvPr>
              <p:cNvSpPr/>
              <p:nvPr/>
            </p:nvSpPr>
            <p:spPr>
              <a:xfrm>
                <a:off x="7838671" y="1691005"/>
                <a:ext cx="3714002" cy="37769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4310C21-C334-49AA-9866-3157CDB7E77F}"/>
                  </a:ext>
                </a:extLst>
              </p:cNvPr>
              <p:cNvSpPr/>
              <p:nvPr/>
            </p:nvSpPr>
            <p:spPr>
              <a:xfrm>
                <a:off x="8534400" y="2462212"/>
                <a:ext cx="2333980" cy="4410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나이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CB70A15-5F96-4E35-8FE1-3F9B7EB662AC}"/>
                  </a:ext>
                </a:extLst>
              </p:cNvPr>
              <p:cNvSpPr/>
              <p:nvPr/>
            </p:nvSpPr>
            <p:spPr>
              <a:xfrm>
                <a:off x="8534400" y="2987941"/>
                <a:ext cx="2333980" cy="4410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성별</a:t>
                </a: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2158E39-D8D7-48C2-A8AC-BD624A47F1B1}"/>
                  </a:ext>
                </a:extLst>
              </p:cNvPr>
              <p:cNvSpPr/>
              <p:nvPr/>
            </p:nvSpPr>
            <p:spPr>
              <a:xfrm>
                <a:off x="8534400" y="3529550"/>
                <a:ext cx="2333980" cy="4410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거주지</a:t>
                </a: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C25419C-67C5-4AA7-9E71-51AFF67F4BFB}"/>
                  </a:ext>
                </a:extLst>
              </p:cNvPr>
              <p:cNvSpPr/>
              <p:nvPr/>
            </p:nvSpPr>
            <p:spPr>
              <a:xfrm>
                <a:off x="8534400" y="4059949"/>
                <a:ext cx="2333980" cy="4410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MBTI</a:t>
                </a:r>
                <a:endPara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A859CF2-F596-4AD6-B196-C3EB7485ADC6}"/>
                  </a:ext>
                </a:extLst>
              </p:cNvPr>
              <p:cNvSpPr/>
              <p:nvPr/>
            </p:nvSpPr>
            <p:spPr>
              <a:xfrm>
                <a:off x="8534400" y="1954035"/>
                <a:ext cx="2333980" cy="441059"/>
              </a:xfrm>
              <a:prstGeom prst="rect">
                <a:avLst/>
              </a:prstGeom>
              <a:solidFill>
                <a:srgbClr val="BFD4FF"/>
              </a:solidFill>
              <a:ln>
                <a:solidFill>
                  <a:srgbClr val="BFD4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정보입력</a:t>
                </a: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DB96D97-B2F0-43DC-B41B-1DB3FDF3704D}"/>
                  </a:ext>
                </a:extLst>
              </p:cNvPr>
              <p:cNvSpPr/>
              <p:nvPr/>
            </p:nvSpPr>
            <p:spPr>
              <a:xfrm>
                <a:off x="8980016" y="4718035"/>
                <a:ext cx="1443581" cy="4410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여행 시작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DF597E0-3BD9-44A4-B1DD-F63307FA215E}"/>
              </a:ext>
            </a:extLst>
          </p:cNvPr>
          <p:cNvSpPr txBox="1"/>
          <p:nvPr/>
        </p:nvSpPr>
        <p:spPr>
          <a:xfrm>
            <a:off x="228600" y="190500"/>
            <a:ext cx="4676471" cy="7694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User Interface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59129" y="7794921"/>
            <a:ext cx="2673707" cy="341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00" dirty="0">
                <a:solidFill>
                  <a:srgbClr val="727A91"/>
                </a:solidFill>
                <a:latin typeface="SpoqaHanSans-Regular" pitchFamily="34" charset="0"/>
                <a:cs typeface="SpoqaHanSans-Regular" pitchFamily="34" charset="0"/>
              </a:rPr>
              <a:t>전년대비 상승 효과 기대</a:t>
            </a:r>
            <a:endParaRPr lang="en-US" dirty="0"/>
          </a:p>
        </p:txBody>
      </p:sp>
      <p:sp>
        <p:nvSpPr>
          <p:cNvPr id="100" name="Object 100"/>
          <p:cNvSpPr txBox="1"/>
          <p:nvPr/>
        </p:nvSpPr>
        <p:spPr>
          <a:xfrm>
            <a:off x="4959128" y="8943822"/>
            <a:ext cx="2673707" cy="341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00" dirty="0">
                <a:solidFill>
                  <a:srgbClr val="727A91"/>
                </a:solidFill>
                <a:latin typeface="SpoqaHanSans-Regular" pitchFamily="34" charset="0"/>
                <a:cs typeface="SpoqaHanSans-Regular" pitchFamily="34" charset="0"/>
              </a:rPr>
              <a:t>모객 효과 기대</a:t>
            </a:r>
            <a:endParaRPr lang="en-US" dirty="0"/>
          </a:p>
        </p:txBody>
      </p:sp>
      <p:sp>
        <p:nvSpPr>
          <p:cNvPr id="71" name="Object 98">
            <a:extLst>
              <a:ext uri="{FF2B5EF4-FFF2-40B4-BE49-F238E27FC236}">
                <a16:creationId xmlns:a16="http://schemas.microsoft.com/office/drawing/2014/main" id="{3DA35C1F-5BC6-479C-AF08-2302331344EC}"/>
              </a:ext>
            </a:extLst>
          </p:cNvPr>
          <p:cNvSpPr txBox="1"/>
          <p:nvPr/>
        </p:nvSpPr>
        <p:spPr>
          <a:xfrm>
            <a:off x="3287620" y="8914006"/>
            <a:ext cx="1632668" cy="208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00" dirty="0">
                <a:solidFill>
                  <a:srgbClr val="727A91"/>
                </a:solidFill>
                <a:latin typeface="SpoqaHanSans-Regular" pitchFamily="34" charset="0"/>
                <a:cs typeface="SpoqaHanSans-Regular" pitchFamily="34" charset="0"/>
              </a:rPr>
              <a:t>전년대비 상승 효과 기대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180C9D-0983-4CE2-9C8C-FF9F8E205D8A}"/>
              </a:ext>
            </a:extLst>
          </p:cNvPr>
          <p:cNvGrpSpPr/>
          <p:nvPr/>
        </p:nvGrpSpPr>
        <p:grpSpPr>
          <a:xfrm>
            <a:off x="1981200" y="5838813"/>
            <a:ext cx="3061678" cy="3495687"/>
            <a:chOff x="1981200" y="5838813"/>
            <a:chExt cx="3061678" cy="3495687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A5168B2-C011-4DA1-9B56-D3A74478B0B4}"/>
                </a:ext>
              </a:extLst>
            </p:cNvPr>
            <p:cNvSpPr/>
            <p:nvPr/>
          </p:nvSpPr>
          <p:spPr>
            <a:xfrm>
              <a:off x="1981200" y="5852560"/>
              <a:ext cx="3061678" cy="19379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872814A-2B0A-4A12-AAF3-629BB8DDB672}"/>
                </a:ext>
              </a:extLst>
            </p:cNvPr>
            <p:cNvSpPr/>
            <p:nvPr/>
          </p:nvSpPr>
          <p:spPr>
            <a:xfrm>
              <a:off x="1988081" y="6047527"/>
              <a:ext cx="3044387" cy="32869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0E21B80E-346F-4210-B0D9-700FFD427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0264"/>
            <a:stretch/>
          </p:blipFill>
          <p:spPr>
            <a:xfrm>
              <a:off x="4240513" y="5838813"/>
              <a:ext cx="801330" cy="198765"/>
            </a:xfrm>
            <a:prstGeom prst="rect">
              <a:avLst/>
            </a:prstGeom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1CC1755-0417-43D8-8820-43A2FCF9A78F}"/>
                </a:ext>
              </a:extLst>
            </p:cNvPr>
            <p:cNvGrpSpPr/>
            <p:nvPr/>
          </p:nvGrpSpPr>
          <p:grpSpPr>
            <a:xfrm>
              <a:off x="2652792" y="6744325"/>
              <a:ext cx="1719652" cy="1699584"/>
              <a:chOff x="3551070" y="2264315"/>
              <a:chExt cx="2097890" cy="195292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8E967C03-822E-47BE-8CC2-79C5115D22A6}"/>
                  </a:ext>
                </a:extLst>
              </p:cNvPr>
              <p:cNvSpPr/>
              <p:nvPr/>
            </p:nvSpPr>
            <p:spPr>
              <a:xfrm>
                <a:off x="3551070" y="2264315"/>
                <a:ext cx="2097890" cy="1952924"/>
              </a:xfrm>
              <a:prstGeom prst="rect">
                <a:avLst/>
              </a:prstGeom>
              <a:solidFill>
                <a:srgbClr val="BFD4FF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FCBA5C92-20F0-45EB-823E-BB0DD11E6B8E}"/>
                  </a:ext>
                </a:extLst>
              </p:cNvPr>
              <p:cNvGrpSpPr/>
              <p:nvPr/>
            </p:nvGrpSpPr>
            <p:grpSpPr>
              <a:xfrm>
                <a:off x="3987763" y="2583248"/>
                <a:ext cx="1224505" cy="1315058"/>
                <a:chOff x="3987763" y="2491907"/>
                <a:chExt cx="1224505" cy="1315058"/>
              </a:xfrm>
            </p:grpSpPr>
            <p:pic>
              <p:nvPicPr>
                <p:cNvPr id="92" name="그래픽 91" descr="왕관">
                  <a:extLst>
                    <a:ext uri="{FF2B5EF4-FFF2-40B4-BE49-F238E27FC236}">
                      <a16:creationId xmlns:a16="http://schemas.microsoft.com/office/drawing/2014/main" id="{F71AB7D5-4AAD-4698-B85D-098331451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211" y="2491907"/>
                  <a:ext cx="835609" cy="821630"/>
                </a:xfrm>
                <a:prstGeom prst="rect">
                  <a:avLst/>
                </a:prstGeom>
              </p:spPr>
            </p:pic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785EB9DB-16C1-44FE-8CC2-929B7A04AE20}"/>
                    </a:ext>
                  </a:extLst>
                </p:cNvPr>
                <p:cNvSpPr/>
                <p:nvPr/>
              </p:nvSpPr>
              <p:spPr>
                <a:xfrm>
                  <a:off x="3987763" y="3365906"/>
                  <a:ext cx="1224505" cy="4410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우수여행지</a:t>
                  </a:r>
                </a:p>
              </p:txBody>
            </p:sp>
          </p:grpSp>
        </p:grpSp>
        <p:pic>
          <p:nvPicPr>
            <p:cNvPr id="76" name="그래픽 75" descr="커서">
              <a:extLst>
                <a:ext uri="{FF2B5EF4-FFF2-40B4-BE49-F238E27FC236}">
                  <a16:creationId xmlns:a16="http://schemas.microsoft.com/office/drawing/2014/main" id="{43A7BCFC-84D0-4C8A-8691-C63B329E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81297" y="8142326"/>
              <a:ext cx="283202" cy="30067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4A02E2-E7EB-4814-AAE7-F88702E3477D}"/>
              </a:ext>
            </a:extLst>
          </p:cNvPr>
          <p:cNvGrpSpPr/>
          <p:nvPr/>
        </p:nvGrpSpPr>
        <p:grpSpPr>
          <a:xfrm>
            <a:off x="5296869" y="5838813"/>
            <a:ext cx="3903741" cy="3495687"/>
            <a:chOff x="5296869" y="5838813"/>
            <a:chExt cx="3903741" cy="3495687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CC3F1EE-BB5E-44E5-87DD-27A6D1CE4F45}"/>
                </a:ext>
              </a:extLst>
            </p:cNvPr>
            <p:cNvCxnSpPr>
              <a:cxnSpLocks/>
            </p:cNvCxnSpPr>
            <p:nvPr/>
          </p:nvCxnSpPr>
          <p:spPr>
            <a:xfrm>
              <a:off x="5296869" y="7669717"/>
              <a:ext cx="5048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0BB0518-BBBA-4E71-B3F8-8BC8D1C72506}"/>
                </a:ext>
              </a:extLst>
            </p:cNvPr>
            <p:cNvGrpSpPr/>
            <p:nvPr/>
          </p:nvGrpSpPr>
          <p:grpSpPr>
            <a:xfrm>
              <a:off x="6138931" y="5838813"/>
              <a:ext cx="3061679" cy="3495687"/>
              <a:chOff x="6138931" y="5838813"/>
              <a:chExt cx="3061679" cy="3495687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E992963-0703-4F5C-8FEF-E5B2620C406A}"/>
                  </a:ext>
                </a:extLst>
              </p:cNvPr>
              <p:cNvSpPr/>
              <p:nvPr/>
            </p:nvSpPr>
            <p:spPr>
              <a:xfrm>
                <a:off x="6138931" y="5843787"/>
                <a:ext cx="3061679" cy="1937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DDD27E2E-544E-4726-A1A8-B27A4246D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10264"/>
              <a:stretch/>
            </p:blipFill>
            <p:spPr>
              <a:xfrm>
                <a:off x="8390634" y="5838813"/>
                <a:ext cx="801330" cy="198765"/>
              </a:xfrm>
              <a:prstGeom prst="rect">
                <a:avLst/>
              </a:prstGeom>
            </p:spPr>
          </p:pic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446B27D-FD1F-4F52-A7D4-798BEE547CBA}"/>
                  </a:ext>
                </a:extLst>
              </p:cNvPr>
              <p:cNvGrpSpPr/>
              <p:nvPr/>
            </p:nvGrpSpPr>
            <p:grpSpPr>
              <a:xfrm>
                <a:off x="6147577" y="6047525"/>
                <a:ext cx="3044388" cy="3286975"/>
                <a:chOff x="7838671" y="1691005"/>
                <a:chExt cx="3714002" cy="3776932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5625F8-F8E0-4735-9D9B-55C83FB06AD8}"/>
                    </a:ext>
                  </a:extLst>
                </p:cNvPr>
                <p:cNvSpPr/>
                <p:nvPr/>
              </p:nvSpPr>
              <p:spPr>
                <a:xfrm>
                  <a:off x="7838671" y="1691005"/>
                  <a:ext cx="3714002" cy="37769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46168F8-FFB2-4889-9196-3B51640BD941}"/>
                    </a:ext>
                  </a:extLst>
                </p:cNvPr>
                <p:cNvSpPr/>
                <p:nvPr/>
              </p:nvSpPr>
              <p:spPr>
                <a:xfrm>
                  <a:off x="8534400" y="2462212"/>
                  <a:ext cx="2333980" cy="44105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1</a:t>
                  </a:r>
                  <a:r>
                    <a:rPr lang="ko-KR" alt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위</a:t>
                  </a: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B3F520BF-BD59-479C-9583-850B7106C790}"/>
                    </a:ext>
                  </a:extLst>
                </p:cNvPr>
                <p:cNvSpPr/>
                <p:nvPr/>
              </p:nvSpPr>
              <p:spPr>
                <a:xfrm>
                  <a:off x="8534400" y="2987941"/>
                  <a:ext cx="2333980" cy="44105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2</a:t>
                  </a:r>
                  <a:r>
                    <a:rPr lang="ko-KR" alt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위</a:t>
                  </a: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0A99F03F-775F-49A3-A521-2F21DAA0DBF0}"/>
                    </a:ext>
                  </a:extLst>
                </p:cNvPr>
                <p:cNvSpPr/>
                <p:nvPr/>
              </p:nvSpPr>
              <p:spPr>
                <a:xfrm>
                  <a:off x="8534400" y="3529550"/>
                  <a:ext cx="2333980" cy="44105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3</a:t>
                  </a:r>
                  <a:r>
                    <a:rPr lang="ko-KR" alt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위</a:t>
                  </a: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55C6BF6E-D8A1-42E7-A2E3-6D5844E0AF1B}"/>
                    </a:ext>
                  </a:extLst>
                </p:cNvPr>
                <p:cNvSpPr/>
                <p:nvPr/>
              </p:nvSpPr>
              <p:spPr>
                <a:xfrm>
                  <a:off x="8534400" y="4059949"/>
                  <a:ext cx="2333980" cy="44105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：</a:t>
                  </a: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6E42FF44-42B8-4E53-8E28-F67AF317D7D8}"/>
                    </a:ext>
                  </a:extLst>
                </p:cNvPr>
                <p:cNvSpPr/>
                <p:nvPr/>
              </p:nvSpPr>
              <p:spPr>
                <a:xfrm>
                  <a:off x="8534400" y="1954035"/>
                  <a:ext cx="2333980" cy="441059"/>
                </a:xfrm>
                <a:prstGeom prst="rect">
                  <a:avLst/>
                </a:prstGeom>
                <a:solidFill>
                  <a:srgbClr val="BFD4FF"/>
                </a:solidFill>
                <a:ln>
                  <a:solidFill>
                    <a:srgbClr val="BFD4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랭킹차트</a:t>
                  </a:r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31B97566-092A-44AD-AAC4-3DB6157BB0CA}"/>
                    </a:ext>
                  </a:extLst>
                </p:cNvPr>
                <p:cNvSpPr/>
                <p:nvPr/>
              </p:nvSpPr>
              <p:spPr>
                <a:xfrm>
                  <a:off x="8534400" y="4718035"/>
                  <a:ext cx="1066800" cy="44105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나이별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랭킹</a:t>
                  </a: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5886C1ED-FD96-44AA-A8D9-85953F70C5F7}"/>
                    </a:ext>
                  </a:extLst>
                </p:cNvPr>
                <p:cNvSpPr/>
                <p:nvPr/>
              </p:nvSpPr>
              <p:spPr>
                <a:xfrm>
                  <a:off x="9801580" y="4718035"/>
                  <a:ext cx="1066800" cy="44105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성별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rPr>
                    <a:t>랭킹</a:t>
                  </a:r>
                </a:p>
              </p:txBody>
            </p: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C8831-15F8-4D73-8ABF-CD537128F622}"/>
              </a:ext>
            </a:extLst>
          </p:cNvPr>
          <p:cNvGrpSpPr/>
          <p:nvPr/>
        </p:nvGrpSpPr>
        <p:grpSpPr>
          <a:xfrm>
            <a:off x="9934502" y="5808557"/>
            <a:ext cx="7022059" cy="3484447"/>
            <a:chOff x="9934502" y="5808557"/>
            <a:chExt cx="7022059" cy="3484447"/>
          </a:xfrm>
        </p:grpSpPr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D1496700-B594-4123-A41A-1010F7CE98BA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02" y="7669717"/>
              <a:ext cx="50489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3E37E19-ED2E-4FF5-88BE-E0847E585A52}"/>
                </a:ext>
              </a:extLst>
            </p:cNvPr>
            <p:cNvGrpSpPr/>
            <p:nvPr/>
          </p:nvGrpSpPr>
          <p:grpSpPr>
            <a:xfrm>
              <a:off x="10668000" y="5808557"/>
              <a:ext cx="6288561" cy="3484447"/>
              <a:chOff x="11221576" y="5496234"/>
              <a:chExt cx="6288561" cy="3484447"/>
            </a:xfrm>
          </p:grpSpPr>
          <p:sp>
            <p:nvSpPr>
              <p:cNvPr id="105" name="Object 105"/>
              <p:cNvSpPr txBox="1"/>
              <p:nvPr/>
            </p:nvSpPr>
            <p:spPr>
              <a:xfrm>
                <a:off x="13034262" y="8638919"/>
                <a:ext cx="2673707" cy="34176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300" dirty="0">
                    <a:solidFill>
                      <a:srgbClr val="727A91"/>
                    </a:solidFill>
                    <a:latin typeface="SpoqaHanSans-Regular" pitchFamily="34" charset="0"/>
                    <a:cs typeface="SpoqaHanSans-Regular" pitchFamily="34" charset="0"/>
                  </a:rPr>
                  <a:t>기대효과 입력</a:t>
                </a:r>
                <a:endParaRPr lang="en-US" dirty="0"/>
              </a:p>
            </p:txBody>
          </p:sp>
          <p:sp>
            <p:nvSpPr>
              <p:cNvPr id="95" name="Object 98">
                <a:extLst>
                  <a:ext uri="{FF2B5EF4-FFF2-40B4-BE49-F238E27FC236}">
                    <a16:creationId xmlns:a16="http://schemas.microsoft.com/office/drawing/2014/main" id="{E61FB687-15B6-459B-A6D3-B4AF15AB871E}"/>
                  </a:ext>
                </a:extLst>
              </p:cNvPr>
              <p:cNvSpPr txBox="1"/>
              <p:nvPr/>
            </p:nvSpPr>
            <p:spPr>
              <a:xfrm>
                <a:off x="11662531" y="8537423"/>
                <a:ext cx="1614615" cy="2063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300" dirty="0">
                    <a:solidFill>
                      <a:srgbClr val="727A91"/>
                    </a:solidFill>
                    <a:latin typeface="SpoqaHanSans-Regular" pitchFamily="34" charset="0"/>
                    <a:cs typeface="SpoqaHanSans-Regular" pitchFamily="34" charset="0"/>
                  </a:rPr>
                  <a:t>전년대비 상승 효과 기대</a:t>
                </a:r>
                <a:endParaRPr 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185175B6-D479-43CC-AEEE-64D6D63893F0}"/>
                  </a:ext>
                </a:extLst>
              </p:cNvPr>
              <p:cNvGrpSpPr/>
              <p:nvPr/>
            </p:nvGrpSpPr>
            <p:grpSpPr>
              <a:xfrm>
                <a:off x="14482313" y="5496234"/>
                <a:ext cx="3027824" cy="3457034"/>
                <a:chOff x="7828124" y="1451182"/>
                <a:chExt cx="3735096" cy="4016755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A38FB574-2946-435B-9330-AA92C44BAF33}"/>
                    </a:ext>
                  </a:extLst>
                </p:cNvPr>
                <p:cNvSpPr/>
                <p:nvPr/>
              </p:nvSpPr>
              <p:spPr>
                <a:xfrm>
                  <a:off x="7828124" y="1456898"/>
                  <a:ext cx="3735096" cy="222678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bg1"/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endParaRPr>
                </a:p>
              </p:txBody>
            </p:sp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DB1FC34-1152-44A7-8517-439D058B8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10264"/>
                <a:stretch/>
              </p:blipFill>
              <p:spPr>
                <a:xfrm>
                  <a:off x="10575090" y="1451182"/>
                  <a:ext cx="977583" cy="228393"/>
                </a:xfrm>
                <a:prstGeom prst="rect">
                  <a:avLst/>
                </a:prstGeom>
              </p:spPr>
            </p:pic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5D148A5-D036-4F80-9A56-72584E6E3F23}"/>
                    </a:ext>
                  </a:extLst>
                </p:cNvPr>
                <p:cNvGrpSpPr/>
                <p:nvPr/>
              </p:nvGrpSpPr>
              <p:grpSpPr>
                <a:xfrm>
                  <a:off x="7838671" y="1691005"/>
                  <a:ext cx="3714002" cy="3776932"/>
                  <a:chOff x="7838671" y="1691005"/>
                  <a:chExt cx="3714002" cy="3776932"/>
                </a:xfrm>
              </p:grpSpPr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E1DF235-F289-4F92-B19E-11BBD75DE6A8}"/>
                      </a:ext>
                    </a:extLst>
                  </p:cNvPr>
                  <p:cNvSpPr/>
                  <p:nvPr/>
                </p:nvSpPr>
                <p:spPr>
                  <a:xfrm>
                    <a:off x="7838671" y="1691005"/>
                    <a:ext cx="3714002" cy="377693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:a16="http://schemas.microsoft.com/office/drawing/2014/main" id="{2D84132C-BD9D-4502-AABA-6C53C428CF9E}"/>
                      </a:ext>
                    </a:extLst>
                  </p:cNvPr>
                  <p:cNvSpPr/>
                  <p:nvPr/>
                </p:nvSpPr>
                <p:spPr>
                  <a:xfrm>
                    <a:off x="8534400" y="2462212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1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B746BB50-7210-4946-B7E5-E56BAD7BA204}"/>
                      </a:ext>
                    </a:extLst>
                  </p:cNvPr>
                  <p:cNvSpPr/>
                  <p:nvPr/>
                </p:nvSpPr>
                <p:spPr>
                  <a:xfrm>
                    <a:off x="8534400" y="2987941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2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D15BA542-2E35-4F45-92A1-2299B71BB5B7}"/>
                      </a:ext>
                    </a:extLst>
                  </p:cNvPr>
                  <p:cNvSpPr/>
                  <p:nvPr/>
                </p:nvSpPr>
                <p:spPr>
                  <a:xfrm>
                    <a:off x="8534400" y="3529550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3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0DB54A69-56AF-4B28-9CD1-E16908FF6930}"/>
                      </a:ext>
                    </a:extLst>
                  </p:cNvPr>
                  <p:cNvSpPr/>
                  <p:nvPr/>
                </p:nvSpPr>
                <p:spPr>
                  <a:xfrm>
                    <a:off x="8534400" y="4059949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：</a:t>
                    </a:r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14B441B7-CDB5-4793-B903-AC7ABC23D858}"/>
                      </a:ext>
                    </a:extLst>
                  </p:cNvPr>
                  <p:cNvSpPr/>
                  <p:nvPr/>
                </p:nvSpPr>
                <p:spPr>
                  <a:xfrm>
                    <a:off x="8534400" y="1954035"/>
                    <a:ext cx="2333980" cy="441059"/>
                  </a:xfrm>
                  <a:prstGeom prst="rect">
                    <a:avLst/>
                  </a:prstGeom>
                  <a:solidFill>
                    <a:srgbClr val="BFD4FF"/>
                  </a:solidFill>
                  <a:ln>
                    <a:solidFill>
                      <a:srgbClr val="BFD4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성별 차트</a:t>
                    </a:r>
                  </a:p>
                </p:txBody>
              </p:sp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EAAAF200-3E85-4F43-8309-7AF993BFA618}"/>
                      </a:ext>
                    </a:extLst>
                  </p:cNvPr>
                  <p:cNvSpPr/>
                  <p:nvPr/>
                </p:nvSpPr>
                <p:spPr>
                  <a:xfrm>
                    <a:off x="8534400" y="4718035"/>
                    <a:ext cx="1066800" cy="441059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나이별</a:t>
                    </a:r>
                    <a:endPara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endParaRPr>
                  </a:p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랭킹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9AF14D11-7221-4B55-BD46-01376D382720}"/>
                      </a:ext>
                    </a:extLst>
                  </p:cNvPr>
                  <p:cNvSpPr/>
                  <p:nvPr/>
                </p:nvSpPr>
                <p:spPr>
                  <a:xfrm>
                    <a:off x="9801580" y="4718035"/>
                    <a:ext cx="1066800" cy="441059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성별</a:t>
                    </a:r>
                    <a:endPara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endParaRPr>
                  </a:p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랭킹</a:t>
                    </a:r>
                  </a:p>
                </p:txBody>
              </p:sp>
            </p:grp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BC15A38-37F7-4D3A-BAE7-73A00CCDCB8E}"/>
                  </a:ext>
                </a:extLst>
              </p:cNvPr>
              <p:cNvGrpSpPr/>
              <p:nvPr/>
            </p:nvGrpSpPr>
            <p:grpSpPr>
              <a:xfrm>
                <a:off x="11221576" y="5504480"/>
                <a:ext cx="3027824" cy="3457034"/>
                <a:chOff x="7828124" y="1451182"/>
                <a:chExt cx="3735096" cy="4016755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7809BF23-42BE-460B-B3BD-683146FDFC56}"/>
                    </a:ext>
                  </a:extLst>
                </p:cNvPr>
                <p:cNvSpPr/>
                <p:nvPr/>
              </p:nvSpPr>
              <p:spPr>
                <a:xfrm>
                  <a:off x="7828124" y="1456898"/>
                  <a:ext cx="3735096" cy="222678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bg1"/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endParaRPr>
                </a:p>
              </p:txBody>
            </p:sp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21DD594C-DF99-46D7-894C-B29394082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10264"/>
                <a:stretch/>
              </p:blipFill>
              <p:spPr>
                <a:xfrm>
                  <a:off x="10575090" y="1451182"/>
                  <a:ext cx="977583" cy="228393"/>
                </a:xfrm>
                <a:prstGeom prst="rect">
                  <a:avLst/>
                </a:prstGeom>
              </p:spPr>
            </p:pic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CA43D18E-4496-4AF6-98A9-5455B4C22C11}"/>
                    </a:ext>
                  </a:extLst>
                </p:cNvPr>
                <p:cNvGrpSpPr/>
                <p:nvPr/>
              </p:nvGrpSpPr>
              <p:grpSpPr>
                <a:xfrm>
                  <a:off x="7838671" y="1691005"/>
                  <a:ext cx="3714002" cy="3776932"/>
                  <a:chOff x="7838671" y="1691005"/>
                  <a:chExt cx="3714002" cy="3776932"/>
                </a:xfrm>
              </p:grpSpPr>
              <p:sp>
                <p:nvSpPr>
                  <p:cNvPr id="103" name="직사각형 102">
                    <a:extLst>
                      <a:ext uri="{FF2B5EF4-FFF2-40B4-BE49-F238E27FC236}">
                        <a16:creationId xmlns:a16="http://schemas.microsoft.com/office/drawing/2014/main" id="{B26F52D9-51A6-430F-8D6A-72E8879E01D4}"/>
                      </a:ext>
                    </a:extLst>
                  </p:cNvPr>
                  <p:cNvSpPr/>
                  <p:nvPr/>
                </p:nvSpPr>
                <p:spPr>
                  <a:xfrm>
                    <a:off x="7838671" y="1691005"/>
                    <a:ext cx="3714002" cy="377693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" name="직사각형 103">
                    <a:extLst>
                      <a:ext uri="{FF2B5EF4-FFF2-40B4-BE49-F238E27FC236}">
                        <a16:creationId xmlns:a16="http://schemas.microsoft.com/office/drawing/2014/main" id="{B2ABF94F-9912-471D-9ACE-9413B9D7F47A}"/>
                      </a:ext>
                    </a:extLst>
                  </p:cNvPr>
                  <p:cNvSpPr/>
                  <p:nvPr/>
                </p:nvSpPr>
                <p:spPr>
                  <a:xfrm>
                    <a:off x="8534400" y="2462212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1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27244284-CD1F-4A83-B4CE-329FD4BA35F7}"/>
                      </a:ext>
                    </a:extLst>
                  </p:cNvPr>
                  <p:cNvSpPr/>
                  <p:nvPr/>
                </p:nvSpPr>
                <p:spPr>
                  <a:xfrm>
                    <a:off x="8534400" y="2987941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2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07" name="직사각형 106">
                    <a:extLst>
                      <a:ext uri="{FF2B5EF4-FFF2-40B4-BE49-F238E27FC236}">
                        <a16:creationId xmlns:a16="http://schemas.microsoft.com/office/drawing/2014/main" id="{793D2CC4-BC85-4EBD-9C5B-FB3BDBC21E5F}"/>
                      </a:ext>
                    </a:extLst>
                  </p:cNvPr>
                  <p:cNvSpPr/>
                  <p:nvPr/>
                </p:nvSpPr>
                <p:spPr>
                  <a:xfrm>
                    <a:off x="8534400" y="3529550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3</a:t>
                    </a:r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위</a:t>
                    </a:r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205F2A9D-480A-450D-B0FC-422FA6BF9CD8}"/>
                      </a:ext>
                    </a:extLst>
                  </p:cNvPr>
                  <p:cNvSpPr/>
                  <p:nvPr/>
                </p:nvSpPr>
                <p:spPr>
                  <a:xfrm>
                    <a:off x="8534400" y="4059949"/>
                    <a:ext cx="2333980" cy="4410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：</a:t>
                    </a:r>
                  </a:p>
                </p:txBody>
              </p:sp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9417B171-63F1-47B7-B669-BA12BB8669DF}"/>
                      </a:ext>
                    </a:extLst>
                  </p:cNvPr>
                  <p:cNvSpPr/>
                  <p:nvPr/>
                </p:nvSpPr>
                <p:spPr>
                  <a:xfrm>
                    <a:off x="8534400" y="1954035"/>
                    <a:ext cx="2333980" cy="441059"/>
                  </a:xfrm>
                  <a:prstGeom prst="rect">
                    <a:avLst/>
                  </a:prstGeom>
                  <a:solidFill>
                    <a:srgbClr val="BFD4FF"/>
                  </a:solidFill>
                  <a:ln>
                    <a:solidFill>
                      <a:srgbClr val="BFD4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나이별 차트</a:t>
                    </a:r>
                  </a:p>
                </p:txBody>
              </p:sp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26CF2AC8-B828-4FB0-AFC4-F9B559BE2A3D}"/>
                      </a:ext>
                    </a:extLst>
                  </p:cNvPr>
                  <p:cNvSpPr/>
                  <p:nvPr/>
                </p:nvSpPr>
                <p:spPr>
                  <a:xfrm>
                    <a:off x="8534400" y="4718035"/>
                    <a:ext cx="1066800" cy="441059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나이별</a:t>
                    </a:r>
                    <a:endPara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endParaRPr>
                  </a:p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랭킹</a:t>
                    </a: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47C56916-D7E5-4AFB-B4C0-EAB610C28A3A}"/>
                      </a:ext>
                    </a:extLst>
                  </p:cNvPr>
                  <p:cNvSpPr/>
                  <p:nvPr/>
                </p:nvSpPr>
                <p:spPr>
                  <a:xfrm>
                    <a:off x="9801580" y="4718035"/>
                    <a:ext cx="1066800" cy="441059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성별</a:t>
                    </a:r>
                    <a:endPara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고딕OTF ExtraBold" panose="020D0904000000000000" pitchFamily="34" charset="-127"/>
                      <a:ea typeface="나눔고딕OTF ExtraBold" panose="020D0904000000000000" pitchFamily="34" charset="-127"/>
                    </a:endParaRPr>
                  </a:p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</a:rPr>
                      <a:t>랭킹</a:t>
                    </a:r>
                  </a:p>
                </p:txBody>
              </p:sp>
            </p:grpSp>
          </p:grpSp>
        </p:grp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C589F29-ECE5-48BD-8FA8-EB21C766D783}"/>
              </a:ext>
            </a:extLst>
          </p:cNvPr>
          <p:cNvCxnSpPr>
            <a:cxnSpLocks/>
          </p:cNvCxnSpPr>
          <p:nvPr/>
        </p:nvCxnSpPr>
        <p:spPr>
          <a:xfrm>
            <a:off x="6962702" y="3573858"/>
            <a:ext cx="504898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4315" y="4099657"/>
            <a:ext cx="59233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500" kern="0" spc="-100" dirty="0">
                <a:solidFill>
                  <a:srgbClr val="3A393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구현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425" y="1340396"/>
            <a:ext cx="404209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altLang="ko-KR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1578A7-AF2E-4B36-B4E7-03B09EC3E80C}"/>
              </a:ext>
            </a:extLst>
          </p:cNvPr>
          <p:cNvSpPr/>
          <p:nvPr/>
        </p:nvSpPr>
        <p:spPr>
          <a:xfrm>
            <a:off x="-38095" y="7620"/>
            <a:ext cx="18326095" cy="10287000"/>
          </a:xfrm>
          <a:prstGeom prst="rect">
            <a:avLst/>
          </a:prstGeom>
          <a:solidFill>
            <a:srgbClr val="EE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604A58A-9344-47B5-AA62-727A878C7746}"/>
              </a:ext>
            </a:extLst>
          </p:cNvPr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2B5E3D7-1365-4FF5-9FD6-A4AC6C43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pic>
        <p:nvPicPr>
          <p:cNvPr id="7" name="KakaoTalk_20211202_202231190">
            <a:hlinkClick r:id="" action="ppaction://media"/>
            <a:extLst>
              <a:ext uri="{FF2B5EF4-FFF2-40B4-BE49-F238E27FC236}">
                <a16:creationId xmlns:a16="http://schemas.microsoft.com/office/drawing/2014/main" id="{F5B5BD2C-A0C7-4994-AD7E-5625B4C01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4524" y="571500"/>
            <a:ext cx="18438813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4315" y="4099657"/>
            <a:ext cx="59233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500" kern="0" spc="-100" dirty="0">
                <a:solidFill>
                  <a:srgbClr val="3A393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기대효과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425" y="1340396"/>
            <a:ext cx="404209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altLang="ko-KR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2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086" y="4258166"/>
            <a:ext cx="1997593" cy="1997593"/>
            <a:chOff x="766086" y="4258166"/>
            <a:chExt cx="1997593" cy="1997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086" y="4258166"/>
              <a:ext cx="1997593" cy="19975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286217" y="7579432"/>
            <a:ext cx="16514125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0" dirty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Travel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534945" y="3267575"/>
            <a:ext cx="10752381" cy="5075310"/>
            <a:chOff x="6534945" y="3267575"/>
            <a:chExt cx="10752381" cy="50753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945" y="3267575"/>
              <a:ext cx="10752381" cy="5075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9138" y="5718193"/>
            <a:ext cx="5128042" cy="51800"/>
            <a:chOff x="9439138" y="5718193"/>
            <a:chExt cx="5128042" cy="51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439138" y="5718193"/>
              <a:ext cx="5128042" cy="51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45019" y="8343900"/>
            <a:ext cx="10752381" cy="1279487"/>
            <a:chOff x="6534945" y="8342886"/>
            <a:chExt cx="10752381" cy="1279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4945" y="8342886"/>
              <a:ext cx="10752381" cy="1279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000" y="2554620"/>
            <a:ext cx="6079365" cy="3438095"/>
            <a:chOff x="1000000" y="2554620"/>
            <a:chExt cx="6079365" cy="34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8777" y="966478"/>
              <a:ext cx="12158730" cy="68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000" y="2554620"/>
              <a:ext cx="6079365" cy="34380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00000" y="1233407"/>
            <a:ext cx="1628571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1017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한계점 및 향후 계획과 발전 가능성</a:t>
            </a:r>
            <a:endParaRPr lang="en-US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14361" y="3616810"/>
            <a:ext cx="62030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EEEDE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</a:t>
            </a:r>
            <a:endParaRPr 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88923" y="3616808"/>
            <a:ext cx="62030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rgbClr val="EEEDED"/>
                </a:solidFill>
                <a:latin typeface="SpoqaHanSans-Regular" pitchFamily="34" charset="0"/>
              </a:rPr>
              <a:t>향후 계획 및 발전가능성</a:t>
            </a:r>
            <a:endParaRPr lang="en-US" sz="2800" dirty="0"/>
          </a:p>
        </p:txBody>
      </p:sp>
      <p:sp>
        <p:nvSpPr>
          <p:cNvPr id="32" name="Object 32"/>
          <p:cNvSpPr txBox="1"/>
          <p:nvPr/>
        </p:nvSpPr>
        <p:spPr>
          <a:xfrm>
            <a:off x="7970848" y="4818314"/>
            <a:ext cx="59104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srgbClr val="EEEDE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관리자가 추가한 데이터만 활용하여</a:t>
            </a:r>
            <a:endParaRPr lang="en-US" altLang="ko-KR" sz="1600" dirty="0">
              <a:solidFill>
                <a:srgbClr val="EEEDE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r>
              <a:rPr lang="ko-KR" altLang="en-US" sz="1600" dirty="0">
                <a:solidFill>
                  <a:srgbClr val="EEEDE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선택함으로 선택적 제약이 있음</a:t>
            </a:r>
            <a:endParaRPr lang="en-US" sz="1600" dirty="0">
              <a:solidFill>
                <a:srgbClr val="EEEDE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98749" y="4347414"/>
            <a:ext cx="499381" cy="479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335A91"/>
                </a:solidFill>
                <a:latin typeface="SpoqaHanSans-Bold" pitchFamily="34" charset="0"/>
                <a:cs typeface="SpoqaHanSans-Bold" pitchFamily="34" charset="0"/>
              </a:rPr>
              <a:t>01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970846" y="4383011"/>
            <a:ext cx="3954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한적인 선택지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7598752" y="5603584"/>
            <a:ext cx="6282528" cy="1055676"/>
            <a:chOff x="7598752" y="5603584"/>
            <a:chExt cx="6282528" cy="1055676"/>
          </a:xfrm>
        </p:grpSpPr>
        <p:sp>
          <p:nvSpPr>
            <p:cNvPr id="37" name="Object 37"/>
            <p:cNvSpPr txBox="1"/>
            <p:nvPr/>
          </p:nvSpPr>
          <p:spPr>
            <a:xfrm>
              <a:off x="7970848" y="6074485"/>
              <a:ext cx="59104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solidFill>
                    <a:srgbClr val="EEEDE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객관적 지표가 되는 기준이 없이 여행지 </a:t>
              </a:r>
              <a:endParaRPr lang="en-US" altLang="ko-KR" sz="1600" dirty="0">
                <a:solidFill>
                  <a:srgbClr val="EEEDE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  <a:p>
              <a:r>
                <a:rPr lang="ko-KR" altLang="en-US" sz="1600" dirty="0">
                  <a:solidFill>
                    <a:srgbClr val="EEEDE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선택창이 출력되어</a:t>
              </a:r>
              <a:r>
                <a:rPr lang="en-US" altLang="ko-KR" sz="1600" dirty="0">
                  <a:solidFill>
                    <a:srgbClr val="EEEDE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 </a:t>
              </a:r>
              <a:r>
                <a:rPr lang="ko-KR" altLang="en-US" sz="1600" dirty="0">
                  <a:solidFill>
                    <a:srgbClr val="EEEDE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경험의 다양성 제시 불가</a:t>
              </a:r>
              <a:endParaRPr lang="en-US" sz="1600" dirty="0">
                <a:solidFill>
                  <a:srgbClr val="EEEDE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7598752" y="5603584"/>
              <a:ext cx="499381" cy="479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rgbClr val="335A91"/>
                  </a:solidFill>
                  <a:latin typeface="SpoqaHanSans-Bold" pitchFamily="34" charset="0"/>
                  <a:cs typeface="SpoqaHanSans-Bold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7970846" y="5639180"/>
              <a:ext cx="395414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경험의 다양성 제시 불가</a:t>
              </a:r>
              <a:endParaRPr 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7598752" y="6859757"/>
            <a:ext cx="6282528" cy="809454"/>
            <a:chOff x="7598752" y="6859757"/>
            <a:chExt cx="6282528" cy="809454"/>
          </a:xfrm>
        </p:grpSpPr>
        <p:sp>
          <p:nvSpPr>
            <p:cNvPr id="42" name="Object 42"/>
            <p:cNvSpPr txBox="1"/>
            <p:nvPr/>
          </p:nvSpPr>
          <p:spPr>
            <a:xfrm>
              <a:off x="7970848" y="7330657"/>
              <a:ext cx="591043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선택오류에 대한 데이터 신뢰성 부족</a:t>
              </a:r>
              <a:endPara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7598752" y="6859757"/>
              <a:ext cx="499381" cy="479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rgbClr val="335A91"/>
                  </a:solidFill>
                  <a:latin typeface="SpoqaHanSans-Bold" pitchFamily="34" charset="0"/>
                  <a:cs typeface="SpoqaHanSans-Bold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7970846" y="6895350"/>
              <a:ext cx="395414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신뢰성 부족</a:t>
              </a:r>
              <a:endParaRPr 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12791143" y="4358097"/>
            <a:ext cx="6282527" cy="1055678"/>
            <a:chOff x="12791143" y="4358097"/>
            <a:chExt cx="6282527" cy="1055678"/>
          </a:xfrm>
        </p:grpSpPr>
        <p:sp>
          <p:nvSpPr>
            <p:cNvPr id="47" name="Object 47"/>
            <p:cNvSpPr txBox="1"/>
            <p:nvPr/>
          </p:nvSpPr>
          <p:spPr>
            <a:xfrm>
              <a:off x="13163238" y="4829000"/>
              <a:ext cx="59104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완성도 있는 취향 분석을 위해</a:t>
              </a:r>
              <a:endPara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사용자의 추가적인 데이터 필요</a:t>
              </a:r>
              <a:endPara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2791143" y="4358097"/>
              <a:ext cx="499381" cy="479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rgbClr val="335A91"/>
                  </a:solidFill>
                  <a:latin typeface="SpoqaHanSans-Bold" pitchFamily="34" charset="0"/>
                  <a:cs typeface="SpoqaHanSans-Bold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13163240" y="4393694"/>
              <a:ext cx="395414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변수의 다양성 추가</a:t>
              </a:r>
              <a:endParaRPr 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2842946" y="5603917"/>
            <a:ext cx="6282524" cy="1055678"/>
            <a:chOff x="12791146" y="5614268"/>
            <a:chExt cx="6282524" cy="1055678"/>
          </a:xfrm>
        </p:grpSpPr>
        <p:sp>
          <p:nvSpPr>
            <p:cNvPr id="52" name="Object 52"/>
            <p:cNvSpPr txBox="1"/>
            <p:nvPr/>
          </p:nvSpPr>
          <p:spPr>
            <a:xfrm>
              <a:off x="13163238" y="6085171"/>
              <a:ext cx="59104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머신 러닝 모델을 만들어서 사용자 데이터</a:t>
              </a:r>
              <a:endPara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학습시켜 추천알고리즘 구현</a:t>
              </a:r>
              <a:endParaRPr 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2791146" y="5614268"/>
              <a:ext cx="499381" cy="479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rgbClr val="335A91"/>
                  </a:solidFill>
                  <a:latin typeface="SpoqaHanSans-Bold" pitchFamily="34" charset="0"/>
                  <a:cs typeface="SpoqaHanSans-Bold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3163240" y="5649864"/>
              <a:ext cx="395414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 러닝을 활용한 추천기능</a:t>
              </a:r>
              <a:endParaRPr 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2791146" y="6870440"/>
            <a:ext cx="6282524" cy="1055678"/>
            <a:chOff x="12791146" y="6870440"/>
            <a:chExt cx="6282524" cy="1055678"/>
          </a:xfrm>
        </p:grpSpPr>
        <p:sp>
          <p:nvSpPr>
            <p:cNvPr id="57" name="Object 57"/>
            <p:cNvSpPr txBox="1"/>
            <p:nvPr/>
          </p:nvSpPr>
          <p:spPr>
            <a:xfrm>
              <a:off x="13163238" y="7341343"/>
              <a:ext cx="59104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유저계정관리 시스템을 추가하여 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중복</a:t>
              </a:r>
              <a:endPara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플레이시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새로운 선택지 제공</a:t>
              </a:r>
              <a:endPara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2791146" y="6870440"/>
              <a:ext cx="499381" cy="479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rgbClr val="335A91"/>
                  </a:solidFill>
                  <a:latin typeface="SpoqaHanSans-Bold" pitchFamily="34" charset="0"/>
                  <a:cs typeface="SpoqaHanSans-Bold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13163240" y="6906033"/>
              <a:ext cx="395414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개인화 서비스 도입</a:t>
              </a:r>
              <a:endParaRPr 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6" name="그룹 1001">
            <a:extLst>
              <a:ext uri="{FF2B5EF4-FFF2-40B4-BE49-F238E27FC236}">
                <a16:creationId xmlns:a16="http://schemas.microsoft.com/office/drawing/2014/main" id="{29410BF9-237D-4A2D-8487-CF7E50B37B87}"/>
              </a:ext>
            </a:extLst>
          </p:cNvPr>
          <p:cNvGrpSpPr/>
          <p:nvPr/>
        </p:nvGrpSpPr>
        <p:grpSpPr>
          <a:xfrm>
            <a:off x="-2013567" y="2770074"/>
            <a:ext cx="12158730" cy="2741420"/>
            <a:chOff x="-10086460" y="-1033045"/>
            <a:chExt cx="38733060" cy="11281304"/>
          </a:xfrm>
        </p:grpSpPr>
        <p:pic>
          <p:nvPicPr>
            <p:cNvPr id="73" name="Object 2">
              <a:extLst>
                <a:ext uri="{FF2B5EF4-FFF2-40B4-BE49-F238E27FC236}">
                  <a16:creationId xmlns:a16="http://schemas.microsoft.com/office/drawing/2014/main" id="{2906CECE-D8F5-4207-B2C1-43252B6F3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086460" y="-1033045"/>
              <a:ext cx="38733060" cy="11281304"/>
            </a:xfrm>
            <a:prstGeom prst="rect">
              <a:avLst/>
            </a:prstGeom>
          </p:spPr>
        </p:pic>
        <p:pic>
          <p:nvPicPr>
            <p:cNvPr id="74" name="Object 3">
              <a:extLst>
                <a:ext uri="{FF2B5EF4-FFF2-40B4-BE49-F238E27FC236}">
                  <a16:creationId xmlns:a16="http://schemas.microsoft.com/office/drawing/2014/main" id="{EB60DD8D-8DF5-4993-AFDB-61FBD290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95238" y="1695238"/>
              <a:ext cx="19366530" cy="5640652"/>
            </a:xfrm>
            <a:prstGeom prst="rect">
              <a:avLst/>
            </a:prstGeom>
          </p:spPr>
        </p:pic>
      </p:grpSp>
      <p:grpSp>
        <p:nvGrpSpPr>
          <p:cNvPr id="60" name="그룹 1002">
            <a:extLst>
              <a:ext uri="{FF2B5EF4-FFF2-40B4-BE49-F238E27FC236}">
                <a16:creationId xmlns:a16="http://schemas.microsoft.com/office/drawing/2014/main" id="{55603667-26FC-424B-B90A-B7F1F101F8B8}"/>
              </a:ext>
            </a:extLst>
          </p:cNvPr>
          <p:cNvGrpSpPr/>
          <p:nvPr/>
        </p:nvGrpSpPr>
        <p:grpSpPr>
          <a:xfrm>
            <a:off x="3538490" y="3651737"/>
            <a:ext cx="1566910" cy="1082497"/>
            <a:chOff x="6549017" y="2308145"/>
            <a:chExt cx="7353786" cy="7759063"/>
          </a:xfrm>
        </p:grpSpPr>
        <p:pic>
          <p:nvPicPr>
            <p:cNvPr id="72" name="Object 6">
              <a:extLst>
                <a:ext uri="{FF2B5EF4-FFF2-40B4-BE49-F238E27FC236}">
                  <a16:creationId xmlns:a16="http://schemas.microsoft.com/office/drawing/2014/main" id="{7AA84ED3-C9CD-4871-9F48-235B140C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9017" y="2308145"/>
              <a:ext cx="7353786" cy="7759063"/>
            </a:xfrm>
            <a:prstGeom prst="rect">
              <a:avLst/>
            </a:prstGeom>
          </p:spPr>
        </p:pic>
      </p:grpSp>
      <p:grpSp>
        <p:nvGrpSpPr>
          <p:cNvPr id="66" name="그룹 1003">
            <a:extLst>
              <a:ext uri="{FF2B5EF4-FFF2-40B4-BE49-F238E27FC236}">
                <a16:creationId xmlns:a16="http://schemas.microsoft.com/office/drawing/2014/main" id="{AEC8D585-595D-4247-912A-1BF629299341}"/>
              </a:ext>
            </a:extLst>
          </p:cNvPr>
          <p:cNvGrpSpPr/>
          <p:nvPr/>
        </p:nvGrpSpPr>
        <p:grpSpPr>
          <a:xfrm>
            <a:off x="3206868" y="4635875"/>
            <a:ext cx="1593732" cy="1043517"/>
            <a:chOff x="5626098" y="8008340"/>
            <a:chExt cx="7479664" cy="7479664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D457DA3D-385B-4A0C-92DC-02196909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sp>
        <p:nvSpPr>
          <p:cNvPr id="67" name="Object 12">
            <a:extLst>
              <a:ext uri="{FF2B5EF4-FFF2-40B4-BE49-F238E27FC236}">
                <a16:creationId xmlns:a16="http://schemas.microsoft.com/office/drawing/2014/main" id="{1ECC619E-87D9-45E6-9D4B-312505D47C97}"/>
              </a:ext>
            </a:extLst>
          </p:cNvPr>
          <p:cNvSpPr txBox="1"/>
          <p:nvPr/>
        </p:nvSpPr>
        <p:spPr>
          <a:xfrm>
            <a:off x="2198279" y="4387615"/>
            <a:ext cx="21610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err="1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RodongSinmun" pitchFamily="34" charset="0"/>
              </a:rPr>
              <a:t>여행</a:t>
            </a:r>
            <a:r>
              <a:rPr lang="en-US" sz="1100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RodongSinmun" pitchFamily="34" charset="0"/>
              </a:rPr>
              <a:t> </a:t>
            </a:r>
            <a:r>
              <a:rPr lang="en-US" sz="1100" dirty="0" err="1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RodongSinmun" pitchFamily="34" charset="0"/>
              </a:rPr>
              <a:t>월드컵</a:t>
            </a:r>
            <a:endParaRPr lang="en-US" sz="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10FBD05A-6969-4356-84C5-D6DBE150554F}"/>
              </a:ext>
            </a:extLst>
          </p:cNvPr>
          <p:cNvSpPr txBox="1"/>
          <p:nvPr/>
        </p:nvSpPr>
        <p:spPr>
          <a:xfrm>
            <a:off x="1278916" y="2770075"/>
            <a:ext cx="578334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kern="0" spc="1100" dirty="0">
                <a:solidFill>
                  <a:srgbClr val="393838"/>
                </a:solidFill>
                <a:latin typeface="SpoqaHanSans-Regular" pitchFamily="34" charset="0"/>
                <a:cs typeface="SpoqaHanSans-Regular" pitchFamily="34" charset="0"/>
              </a:rPr>
              <a:t>JAVA, ORCARE TEAM </a:t>
            </a:r>
            <a:r>
              <a:rPr lang="en-US" sz="800" kern="0" spc="1100" dirty="0">
                <a:solidFill>
                  <a:srgbClr val="393838"/>
                </a:solidFill>
                <a:latin typeface="SpoqaHanSans-Regular" pitchFamily="34" charset="0"/>
                <a:cs typeface="SpoqaHanSans-Regular" pitchFamily="34" charset="0"/>
              </a:rPr>
              <a:t>PROJECT</a:t>
            </a:r>
            <a:r>
              <a:rPr lang="en-US" sz="900" kern="0" spc="1100" dirty="0">
                <a:solidFill>
                  <a:srgbClr val="393838"/>
                </a:solidFill>
                <a:latin typeface="SpoqaHanSans-Regular" pitchFamily="34" charset="0"/>
                <a:cs typeface="SpoqaHanSans-Regular" pitchFamily="34" charset="0"/>
              </a:rPr>
              <a:t> </a:t>
            </a:r>
            <a:endParaRPr lang="en-US" sz="800" dirty="0"/>
          </a:p>
        </p:txBody>
      </p:sp>
      <p:sp>
        <p:nvSpPr>
          <p:cNvPr id="69" name="Object 14">
            <a:extLst>
              <a:ext uri="{FF2B5EF4-FFF2-40B4-BE49-F238E27FC236}">
                <a16:creationId xmlns:a16="http://schemas.microsoft.com/office/drawing/2014/main" id="{38EACF5E-6584-44C3-9CC6-9B7591B062B6}"/>
              </a:ext>
            </a:extLst>
          </p:cNvPr>
          <p:cNvSpPr txBox="1"/>
          <p:nvPr/>
        </p:nvSpPr>
        <p:spPr>
          <a:xfrm>
            <a:off x="4527633" y="5213469"/>
            <a:ext cx="249181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900" dirty="0">
                <a:solidFill>
                  <a:srgbClr val="393838"/>
                </a:solidFill>
                <a:latin typeface="SpoqaHanSans-Regular" pitchFamily="34" charset="0"/>
                <a:cs typeface="SpoqaHanSans-Regular" pitchFamily="34" charset="0"/>
              </a:rPr>
              <a:t>정남훈 · 정형린 · 장민재  · 장종운 ·  박준형</a:t>
            </a:r>
            <a:endParaRPr lang="en-US" sz="1000" dirty="0"/>
          </a:p>
        </p:txBody>
      </p:sp>
      <p:sp>
        <p:nvSpPr>
          <p:cNvPr id="70" name="Object 15">
            <a:extLst>
              <a:ext uri="{FF2B5EF4-FFF2-40B4-BE49-F238E27FC236}">
                <a16:creationId xmlns:a16="http://schemas.microsoft.com/office/drawing/2014/main" id="{D8850419-350C-4995-BF40-9FD1AB398A0C}"/>
              </a:ext>
            </a:extLst>
          </p:cNvPr>
          <p:cNvSpPr txBox="1"/>
          <p:nvPr/>
        </p:nvSpPr>
        <p:spPr>
          <a:xfrm>
            <a:off x="2750804" y="3775036"/>
            <a:ext cx="29755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/>
          </a:p>
        </p:txBody>
      </p:sp>
      <p:sp>
        <p:nvSpPr>
          <p:cNvPr id="75" name="Object 15">
            <a:extLst>
              <a:ext uri="{FF2B5EF4-FFF2-40B4-BE49-F238E27FC236}">
                <a16:creationId xmlns:a16="http://schemas.microsoft.com/office/drawing/2014/main" id="{C82F7833-CBE2-46E8-BBC0-77AE8CFC034E}"/>
              </a:ext>
            </a:extLst>
          </p:cNvPr>
          <p:cNvSpPr txBox="1"/>
          <p:nvPr/>
        </p:nvSpPr>
        <p:spPr>
          <a:xfrm>
            <a:off x="2667000" y="3634135"/>
            <a:ext cx="38679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393838"/>
                </a:solidFill>
                <a:latin typeface="Gmarket Sans Bold" pitchFamily="34" charset="0"/>
                <a:cs typeface="Gmarket Sans Bold" pitchFamily="34" charset="0"/>
              </a:rPr>
              <a:t>TRAVEL</a:t>
            </a:r>
          </a:p>
          <a:p>
            <a:r>
              <a:rPr lang="en-US" sz="2000" dirty="0">
                <a:solidFill>
                  <a:srgbClr val="393838"/>
                </a:solidFill>
                <a:latin typeface="Gmarket Sans Bold" pitchFamily="34" charset="0"/>
                <a:cs typeface="Gmarket Sans Bold" pitchFamily="34" charset="0"/>
              </a:rPr>
              <a:t>WORLD CUP</a:t>
            </a:r>
            <a:endParaRPr lang="en-US" sz="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0981" y="2436221"/>
            <a:ext cx="5413273" cy="5413273"/>
            <a:chOff x="2650981" y="2436221"/>
            <a:chExt cx="5413273" cy="5413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2" y="-152638"/>
              <a:ext cx="10826545" cy="108265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981" y="2436221"/>
              <a:ext cx="5413273" cy="5413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4343" y="5094531"/>
            <a:ext cx="18414400" cy="96653"/>
            <a:chOff x="-64343" y="5094531"/>
            <a:chExt cx="18414400" cy="96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43" y="5094531"/>
              <a:ext cx="18414400" cy="96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4549" y="3421406"/>
            <a:ext cx="3526137" cy="3526137"/>
            <a:chOff x="3594549" y="3421406"/>
            <a:chExt cx="3526137" cy="35261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549" y="3421406"/>
              <a:ext cx="3526137" cy="35261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22923" y="3430776"/>
            <a:ext cx="3433865" cy="3433865"/>
            <a:chOff x="-1822923" y="3430776"/>
            <a:chExt cx="3433865" cy="34338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65145" y="1788555"/>
              <a:ext cx="6867730" cy="686773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22923" y="3430776"/>
              <a:ext cx="3433865" cy="3433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28517" y="3368211"/>
            <a:ext cx="3452640" cy="3452640"/>
            <a:chOff x="9028517" y="3368211"/>
            <a:chExt cx="3452640" cy="34526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7316" y="1717010"/>
              <a:ext cx="6905280" cy="690528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8517" y="3368211"/>
              <a:ext cx="3452640" cy="34526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0968" y="3368211"/>
            <a:ext cx="3452640" cy="3452640"/>
            <a:chOff x="13416849" y="3368211"/>
            <a:chExt cx="3452640" cy="34526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5648" y="1717010"/>
              <a:ext cx="6905280" cy="690528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6849" y="3368211"/>
              <a:ext cx="3452640" cy="345264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026571" y="1076200"/>
            <a:ext cx="4613229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300" b="0" i="0" dirty="0">
                <a:solidFill>
                  <a:schemeClr val="tx2">
                    <a:lumMod val="7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Expected Effect</a:t>
            </a:r>
            <a:endParaRPr lang="en-US" sz="4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88554" y="4699310"/>
            <a:ext cx="513812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i="1" kern="0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Travel</a:t>
            </a:r>
            <a:r>
              <a:rPr lang="ko-KR" altLang="en-US" sz="4200" i="1" kern="0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 </a:t>
            </a:r>
            <a:r>
              <a:rPr lang="en-US" altLang="ko-KR" sz="4200" i="1" kern="0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world</a:t>
            </a:r>
            <a:r>
              <a:rPr lang="ko-KR" altLang="en-US" sz="4200" i="1" kern="0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 </a:t>
            </a:r>
            <a:r>
              <a:rPr lang="en-US" altLang="ko-KR" sz="4200" i="1" kern="0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cup</a:t>
            </a:r>
            <a:endParaRPr lang="en-US" sz="4200" i="1" kern="0" spc="3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poqaHanSans-Bold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8A040F-77C5-4C8E-972E-BBEDEBE55FA0}"/>
              </a:ext>
            </a:extLst>
          </p:cNvPr>
          <p:cNvGrpSpPr/>
          <p:nvPr/>
        </p:nvGrpSpPr>
        <p:grpSpPr>
          <a:xfrm>
            <a:off x="8305800" y="7137666"/>
            <a:ext cx="4945658" cy="1212593"/>
            <a:chOff x="8282008" y="7137666"/>
            <a:chExt cx="4945658" cy="1212593"/>
          </a:xfrm>
        </p:grpSpPr>
        <p:sp>
          <p:nvSpPr>
            <p:cNvPr id="36" name="Object 36"/>
            <p:cNvSpPr txBox="1"/>
            <p:nvPr/>
          </p:nvSpPr>
          <p:spPr>
            <a:xfrm>
              <a:off x="8282008" y="7657762"/>
              <a:ext cx="494565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여행지를 직접 비교하여 선택하고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,</a:t>
              </a: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자신의 성향과 비슷한 사람이 선택한여행지를 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공유하며 실패확률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DWON 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성공확률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UP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8777765" y="7137666"/>
              <a:ext cx="3954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여행성공 확률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UP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822201" y="4002305"/>
            <a:ext cx="38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Travel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78396" y="5526138"/>
            <a:ext cx="37528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여행지선택에 도움을 주어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실패 없는 여행지선정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24854" y="4624359"/>
            <a:ext cx="36600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성공적인 여행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Object 38">
            <a:extLst>
              <a:ext uri="{FF2B5EF4-FFF2-40B4-BE49-F238E27FC236}">
                <a16:creationId xmlns:a16="http://schemas.microsoft.com/office/drawing/2014/main" id="{DDFCB3A4-63BC-428D-8D23-9121B3ABDC20}"/>
              </a:ext>
            </a:extLst>
          </p:cNvPr>
          <p:cNvSpPr txBox="1"/>
          <p:nvPr/>
        </p:nvSpPr>
        <p:spPr>
          <a:xfrm>
            <a:off x="13150189" y="4002305"/>
            <a:ext cx="38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Travel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DE66614B-06FC-4495-919C-FA3F6FA78B53}"/>
              </a:ext>
            </a:extLst>
          </p:cNvPr>
          <p:cNvSpPr txBox="1"/>
          <p:nvPr/>
        </p:nvSpPr>
        <p:spPr>
          <a:xfrm>
            <a:off x="13266727" y="5526138"/>
            <a:ext cx="37528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알지 못했던 여행명소를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발견하여 여행가능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</p:txBody>
      </p:sp>
      <p:sp>
        <p:nvSpPr>
          <p:cNvPr id="50" name="Object 40">
            <a:extLst>
              <a:ext uri="{FF2B5EF4-FFF2-40B4-BE49-F238E27FC236}">
                <a16:creationId xmlns:a16="http://schemas.microsoft.com/office/drawing/2014/main" id="{EC18035A-1B19-4F0C-862E-3E32B1B2678C}"/>
              </a:ext>
            </a:extLst>
          </p:cNvPr>
          <p:cNvSpPr txBox="1"/>
          <p:nvPr/>
        </p:nvSpPr>
        <p:spPr>
          <a:xfrm>
            <a:off x="13423859" y="4624359"/>
            <a:ext cx="36600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여행지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DD19CD-240F-4A20-AA50-1345EC1CB995}"/>
              </a:ext>
            </a:extLst>
          </p:cNvPr>
          <p:cNvGrpSpPr/>
          <p:nvPr/>
        </p:nvGrpSpPr>
        <p:grpSpPr>
          <a:xfrm>
            <a:off x="12801600" y="7137666"/>
            <a:ext cx="4945658" cy="1212593"/>
            <a:chOff x="13041465" y="7137666"/>
            <a:chExt cx="4945658" cy="1212593"/>
          </a:xfrm>
        </p:grpSpPr>
        <p:sp>
          <p:nvSpPr>
            <p:cNvPr id="52" name="Object 37">
              <a:extLst>
                <a:ext uri="{FF2B5EF4-FFF2-40B4-BE49-F238E27FC236}">
                  <a16:creationId xmlns:a16="http://schemas.microsoft.com/office/drawing/2014/main" id="{5277F89B-6852-47CC-BF2E-45086994976E}"/>
                </a:ext>
              </a:extLst>
            </p:cNvPr>
            <p:cNvSpPr txBox="1"/>
            <p:nvPr/>
          </p:nvSpPr>
          <p:spPr>
            <a:xfrm>
              <a:off x="13537223" y="7137666"/>
              <a:ext cx="3954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숨은 명소 발견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!!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Object 36">
              <a:extLst>
                <a:ext uri="{FF2B5EF4-FFF2-40B4-BE49-F238E27FC236}">
                  <a16:creationId xmlns:a16="http://schemas.microsoft.com/office/drawing/2014/main" id="{2E149CA0-A28B-448C-9AE0-810A91C54150}"/>
                </a:ext>
              </a:extLst>
            </p:cNvPr>
            <p:cNvSpPr txBox="1"/>
            <p:nvPr/>
          </p:nvSpPr>
          <p:spPr>
            <a:xfrm>
              <a:off x="13041465" y="7657762"/>
              <a:ext cx="494565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여행지 월드컵을 통해 알지 못했던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새로운 여행지를 찾을 수 있다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.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더불어 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  <a:p>
              <a:pPr algn="ctr"/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Regular" pitchFamily="34" charset="0"/>
                </a:rPr>
                <a:t>지역 관광지 활성화에 도움을 줄 수 있다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endParaRPr>
            </a:p>
          </p:txBody>
        </p:sp>
      </p:grpSp>
      <p:grpSp>
        <p:nvGrpSpPr>
          <p:cNvPr id="55" name="그룹 1027">
            <a:extLst>
              <a:ext uri="{FF2B5EF4-FFF2-40B4-BE49-F238E27FC236}">
                <a16:creationId xmlns:a16="http://schemas.microsoft.com/office/drawing/2014/main" id="{B480B8AF-93C7-4C92-B1BB-34D39F68C8D1}"/>
              </a:ext>
            </a:extLst>
          </p:cNvPr>
          <p:cNvGrpSpPr/>
          <p:nvPr/>
        </p:nvGrpSpPr>
        <p:grpSpPr>
          <a:xfrm>
            <a:off x="2064843" y="5679230"/>
            <a:ext cx="6961728" cy="6961728"/>
            <a:chOff x="7674512" y="4427648"/>
            <a:chExt cx="6961728" cy="6961728"/>
          </a:xfrm>
        </p:grpSpPr>
        <p:pic>
          <p:nvPicPr>
            <p:cNvPr id="56" name="Object 93">
              <a:extLst>
                <a:ext uri="{FF2B5EF4-FFF2-40B4-BE49-F238E27FC236}">
                  <a16:creationId xmlns:a16="http://schemas.microsoft.com/office/drawing/2014/main" id="{016CE322-258B-4A79-8463-EC7BF451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4512" y="4427648"/>
              <a:ext cx="6961728" cy="6961728"/>
            </a:xfrm>
            <a:prstGeom prst="rect">
              <a:avLst/>
            </a:prstGeom>
          </p:spPr>
        </p:pic>
        <p:pic>
          <p:nvPicPr>
            <p:cNvPr id="57" name="Object 94">
              <a:extLst>
                <a:ext uri="{FF2B5EF4-FFF2-40B4-BE49-F238E27FC236}">
                  <a16:creationId xmlns:a16="http://schemas.microsoft.com/office/drawing/2014/main" id="{68FD4181-1E1B-492F-979E-B556736D4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8680" y="6121129"/>
              <a:ext cx="3480864" cy="348086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410305" y="8674188"/>
            <a:ext cx="427080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Hot Place</a:t>
            </a:r>
            <a:endParaRPr lang="en-US" sz="32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8" name="Object 111">
            <a:extLst>
              <a:ext uri="{FF2B5EF4-FFF2-40B4-BE49-F238E27FC236}">
                <a16:creationId xmlns:a16="http://schemas.microsoft.com/office/drawing/2014/main" id="{14181E0B-7253-4D0D-9123-3305D73D45F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0777" y="-443570"/>
            <a:ext cx="3453470" cy="3453470"/>
          </a:xfrm>
          <a:prstGeom prst="rect">
            <a:avLst/>
          </a:prstGeom>
        </p:spPr>
      </p:pic>
      <p:sp>
        <p:nvSpPr>
          <p:cNvPr id="54" name="Object 34">
            <a:extLst>
              <a:ext uri="{FF2B5EF4-FFF2-40B4-BE49-F238E27FC236}">
                <a16:creationId xmlns:a16="http://schemas.microsoft.com/office/drawing/2014/main" id="{ECB04AA7-CDD1-4B3E-A706-B26AC4415DD6}"/>
              </a:ext>
            </a:extLst>
          </p:cNvPr>
          <p:cNvSpPr txBox="1"/>
          <p:nvPr/>
        </p:nvSpPr>
        <p:spPr>
          <a:xfrm>
            <a:off x="3314041" y="531920"/>
            <a:ext cx="427080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고민 시간 </a:t>
            </a:r>
            <a:r>
              <a:rPr lang="en-US" altLang="ko-KR" sz="32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Down</a:t>
            </a:r>
            <a:endParaRPr lang="en-US" sz="32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362" y="5372100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66752" y="744274"/>
            <a:ext cx="23544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   h  a  n  k     y  o  u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3602038" y="5942181"/>
            <a:ext cx="11790362" cy="1553339"/>
            <a:chOff x="5257800" y="5942181"/>
            <a:chExt cx="11790362" cy="1553339"/>
          </a:xfrm>
        </p:grpSpPr>
        <p:sp>
          <p:nvSpPr>
            <p:cNvPr id="17" name="Object 17"/>
            <p:cNvSpPr txBox="1"/>
            <p:nvPr/>
          </p:nvSpPr>
          <p:spPr>
            <a:xfrm>
              <a:off x="12695707" y="6972300"/>
              <a:ext cx="4352455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Bold" pitchFamily="34" charset="0"/>
                </a:rPr>
                <a:t>프로젝트 </a:t>
              </a:r>
              <a:r>
                <a:rPr lang="en-US" altLang="ko-KR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Bold" pitchFamily="34" charset="0"/>
                </a:rPr>
                <a:t>2</a:t>
              </a:r>
              <a:r>
                <a:rPr lang="ko-KR" altLang="en-US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poqaHanSans-Bold" pitchFamily="34" charset="0"/>
                </a:rPr>
                <a:t>조</a:t>
              </a:r>
              <a:endParaRPr lang="en-US" sz="1400" b="1" dirty="0">
                <a:solidFill>
                  <a:srgbClr val="3A393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Bold" pitchFamily="34" charset="0"/>
              </a:endParaRPr>
            </a:p>
            <a:p>
              <a:r>
                <a:rPr lang="ko-KR" altLang="en-US" sz="1400" b="1" dirty="0" err="1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정남훈</a:t>
              </a:r>
              <a:r>
                <a:rPr lang="en-US" altLang="ko-KR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 err="1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정형린</a:t>
              </a:r>
              <a:r>
                <a:rPr lang="en-US" altLang="ko-KR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장민재</a:t>
              </a:r>
              <a:r>
                <a:rPr lang="en-US" altLang="ko-KR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 err="1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장종운</a:t>
              </a:r>
              <a:r>
                <a:rPr lang="en-US" altLang="ko-KR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>
                  <a:solidFill>
                    <a:srgbClr val="3A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박준형 </a:t>
              </a:r>
              <a:endParaRPr 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257800" y="5942181"/>
              <a:ext cx="6545466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Question</a:t>
              </a:r>
            </a:p>
            <a:p>
              <a:r>
                <a:rPr lang="en-US" sz="2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	Answer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468524" y="1420219"/>
            <a:ext cx="735095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600" dirty="0">
                <a:solidFill>
                  <a:srgbClr val="EEEDE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market Sans Bold" pitchFamily="34" charset="0"/>
              </a:rPr>
              <a:t>C O N T E N T S</a:t>
            </a:r>
            <a:endParaRPr lang="en-US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8ADF8CB1-63F1-478D-8EFF-8BD64A592910}"/>
              </a:ext>
            </a:extLst>
          </p:cNvPr>
          <p:cNvSpPr txBox="1"/>
          <p:nvPr/>
        </p:nvSpPr>
        <p:spPr>
          <a:xfrm>
            <a:off x="2012456" y="495300"/>
            <a:ext cx="142417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11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JAVA, ORCARE TEAM PROJECT 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DE9254-CFB2-4DB0-850A-2BE95F8184E7}"/>
              </a:ext>
            </a:extLst>
          </p:cNvPr>
          <p:cNvGrpSpPr/>
          <p:nvPr/>
        </p:nvGrpSpPr>
        <p:grpSpPr>
          <a:xfrm>
            <a:off x="685800" y="3277948"/>
            <a:ext cx="15916912" cy="5372204"/>
            <a:chOff x="792207" y="3277948"/>
            <a:chExt cx="15916912" cy="53722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055E323-742A-45EA-9F2E-E85E78C11F93}"/>
                </a:ext>
              </a:extLst>
            </p:cNvPr>
            <p:cNvGrpSpPr/>
            <p:nvPr/>
          </p:nvGrpSpPr>
          <p:grpSpPr>
            <a:xfrm>
              <a:off x="792207" y="3277948"/>
              <a:ext cx="3996704" cy="5095205"/>
              <a:chOff x="253319" y="3277948"/>
              <a:chExt cx="3996704" cy="509520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D3A0190-4C26-4A2F-B0C3-6F8123125242}"/>
                  </a:ext>
                </a:extLst>
              </p:cNvPr>
              <p:cNvGrpSpPr/>
              <p:nvPr/>
            </p:nvGrpSpPr>
            <p:grpSpPr>
              <a:xfrm>
                <a:off x="253319" y="3277948"/>
                <a:ext cx="3996704" cy="5095205"/>
                <a:chOff x="253319" y="3277948"/>
                <a:chExt cx="3996704" cy="5095205"/>
              </a:xfrm>
            </p:grpSpPr>
            <p:sp>
              <p:nvSpPr>
                <p:cNvPr id="49" name="Object 49"/>
                <p:cNvSpPr txBox="1"/>
                <p:nvPr/>
              </p:nvSpPr>
              <p:spPr>
                <a:xfrm>
                  <a:off x="1172129" y="7449823"/>
                  <a:ext cx="2159085" cy="92333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5C6E9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SpoqaHanSans-Light" pitchFamily="34" charset="0"/>
                    </a:rPr>
                    <a:t>프로젝트 일정</a:t>
                  </a:r>
                  <a:endParaRPr 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endParaRPr>
                </a:p>
                <a:p>
                  <a:pPr algn="ctr"/>
                  <a:r>
                    <a:rPr lang="ko-KR" altLang="en-US" dirty="0">
                      <a:solidFill>
                        <a:srgbClr val="5C6E9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SpoqaHanSans-Light" pitchFamily="34" charset="0"/>
                    </a:rPr>
                    <a:t>기획배경</a:t>
                  </a:r>
                  <a:endParaRPr 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endParaRPr>
                </a:p>
                <a:p>
                  <a:pPr algn="ctr"/>
                  <a:r>
                    <a:rPr lang="ko-KR" altLang="en-US" dirty="0">
                      <a:solidFill>
                        <a:srgbClr val="5C6E9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  <a:cs typeface="SpoqaHanSans-Light" pitchFamily="34" charset="0"/>
                    </a:rPr>
                    <a:t>기획목적</a:t>
                  </a:r>
                  <a:endParaRPr 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endParaRPr>
                </a:p>
              </p:txBody>
            </p:sp>
            <p:sp>
              <p:nvSpPr>
                <p:cNvPr id="50" name="Object 50"/>
                <p:cNvSpPr txBox="1"/>
                <p:nvPr/>
              </p:nvSpPr>
              <p:spPr>
                <a:xfrm>
                  <a:off x="1752356" y="6708535"/>
                  <a:ext cx="998630" cy="58477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3200" kern="0" spc="-100" dirty="0">
                      <a:solidFill>
                        <a:schemeClr val="tx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기획 </a:t>
                  </a:r>
                  <a:endParaRPr lang="en-US" sz="2800" dirty="0">
                    <a:solidFill>
                      <a:schemeClr val="tx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grpSp>
              <p:nvGrpSpPr>
                <p:cNvPr id="1003" name="그룹 1003"/>
                <p:cNvGrpSpPr/>
                <p:nvPr/>
              </p:nvGrpSpPr>
              <p:grpSpPr>
                <a:xfrm>
                  <a:off x="253319" y="3277948"/>
                  <a:ext cx="3996704" cy="3996702"/>
                  <a:chOff x="2255101" y="2181416"/>
                  <a:chExt cx="1731995" cy="1731995"/>
                </a:xfrm>
              </p:grpSpPr>
              <p:pic>
                <p:nvPicPr>
                  <p:cNvPr id="9" name="Object 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2255101" y="2181416"/>
                    <a:ext cx="1731995" cy="1731995"/>
                  </a:xfrm>
                  <a:prstGeom prst="rect">
                    <a:avLst/>
                  </a:prstGeom>
                </p:spPr>
              </p:pic>
              <p:pic>
                <p:nvPicPr>
                  <p:cNvPr id="10" name="Object 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2669258" y="2595573"/>
                    <a:ext cx="865997" cy="86599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" name="Object 12"/>
              <p:cNvSpPr txBox="1"/>
              <p:nvPr/>
            </p:nvSpPr>
            <p:spPr>
              <a:xfrm>
                <a:off x="1524000" y="4854366"/>
                <a:ext cx="1297134" cy="6219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kern="0" spc="-100" dirty="0">
                    <a:solidFill>
                      <a:srgbClr val="EEEDED"/>
                    </a:solidFill>
                    <a:latin typeface="SpoqaHanSans-Bold" pitchFamily="34" charset="0"/>
                    <a:cs typeface="SpoqaHanSans-Bold" pitchFamily="34" charset="0"/>
                  </a:rPr>
                  <a:t>01</a:t>
                </a:r>
                <a:endParaRPr lang="en-US" dirty="0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AB39BB04-554C-4544-BE70-18742949A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0278" y="4549668"/>
                <a:ext cx="1241275" cy="1241274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7FE829F-9F3D-47A9-B1D5-FE5931E6521D}"/>
                </a:ext>
              </a:extLst>
            </p:cNvPr>
            <p:cNvGrpSpPr/>
            <p:nvPr/>
          </p:nvGrpSpPr>
          <p:grpSpPr>
            <a:xfrm>
              <a:off x="5072469" y="3277949"/>
              <a:ext cx="3996704" cy="5372203"/>
              <a:chOff x="5544191" y="3277949"/>
              <a:chExt cx="3996704" cy="5372203"/>
            </a:xfrm>
          </p:grpSpPr>
          <p:sp>
            <p:nvSpPr>
              <p:cNvPr id="51" name="Object 51"/>
              <p:cNvSpPr txBox="1"/>
              <p:nvPr/>
            </p:nvSpPr>
            <p:spPr>
              <a:xfrm>
                <a:off x="6214335" y="7449823"/>
                <a:ext cx="2569457" cy="120032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FlowChart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en-US" dirty="0" err="1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ClassDiagram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en-US" dirty="0" err="1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UsecaseDiagram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en-US" dirty="0" err="1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ERDDiagram</a:t>
                </a:r>
                <a:endParaRPr lang="en-US" sz="2400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52" name="Object 52"/>
              <p:cNvSpPr txBox="1"/>
              <p:nvPr/>
            </p:nvSpPr>
            <p:spPr>
              <a:xfrm>
                <a:off x="6999748" y="6708531"/>
                <a:ext cx="99863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200" kern="0" spc="-100" dirty="0">
                    <a:solidFill>
                      <a:schemeClr val="tx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설계</a:t>
                </a:r>
                <a:endParaRPr lang="en-US" sz="28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6850496" y="4854359"/>
                <a:ext cx="1297134" cy="6219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kern="0" spc="-100" dirty="0">
                    <a:solidFill>
                      <a:srgbClr val="EEEDED"/>
                    </a:solidFill>
                    <a:latin typeface="SpoqaHanSans-Bold" pitchFamily="34" charset="0"/>
                    <a:cs typeface="SpoqaHanSans-Bold" pitchFamily="34" charset="0"/>
                  </a:rPr>
                  <a:t>02</a:t>
                </a:r>
                <a:endParaRPr lang="en-US" dirty="0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1B8B7A5-E4E3-4028-8CAA-C59CCF388B50}"/>
                  </a:ext>
                </a:extLst>
              </p:cNvPr>
              <p:cNvGrpSpPr/>
              <p:nvPr/>
            </p:nvGrpSpPr>
            <p:grpSpPr>
              <a:xfrm>
                <a:off x="5544191" y="3277949"/>
                <a:ext cx="3996704" cy="3996702"/>
                <a:chOff x="4857052" y="3450879"/>
                <a:chExt cx="3643150" cy="3643150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4857052" y="3450879"/>
                  <a:ext cx="3643150" cy="3643150"/>
                  <a:chOff x="6085044" y="2181416"/>
                  <a:chExt cx="1731995" cy="1731995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6085044" y="2181416"/>
                    <a:ext cx="1731995" cy="1731995"/>
                  </a:xfrm>
                  <a:prstGeom prst="rect">
                    <a:avLst/>
                  </a:prstGeom>
                </p:spPr>
              </p:pic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499200" y="2595573"/>
                    <a:ext cx="865997" cy="8659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AC09CB4B-ACBC-4077-AAE2-5F9D064E02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4610100"/>
                  <a:ext cx="1086034" cy="10860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1CC1F4-F90B-45CE-8B49-8C603BA8DE7A}"/>
                </a:ext>
              </a:extLst>
            </p:cNvPr>
            <p:cNvGrpSpPr/>
            <p:nvPr/>
          </p:nvGrpSpPr>
          <p:grpSpPr>
            <a:xfrm>
              <a:off x="9577821" y="3277948"/>
              <a:ext cx="3996704" cy="4818206"/>
              <a:chOff x="9273979" y="3277948"/>
              <a:chExt cx="3996704" cy="4818206"/>
            </a:xfrm>
          </p:grpSpPr>
          <p:sp>
            <p:nvSpPr>
              <p:cNvPr id="53" name="Object 53"/>
              <p:cNvSpPr txBox="1"/>
              <p:nvPr/>
            </p:nvSpPr>
            <p:spPr>
              <a:xfrm>
                <a:off x="10359185" y="7449823"/>
                <a:ext cx="173933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실제 구현</a:t>
                </a:r>
                <a:endParaRPr lang="en-US" altLang="ko-KR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ko-KR" alt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실행화면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</p:txBody>
          </p:sp>
          <p:sp>
            <p:nvSpPr>
              <p:cNvPr id="54" name="Object 54"/>
              <p:cNvSpPr txBox="1"/>
              <p:nvPr/>
            </p:nvSpPr>
            <p:spPr>
              <a:xfrm>
                <a:off x="10729537" y="6708532"/>
                <a:ext cx="99863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200" kern="0" spc="-100" dirty="0">
                    <a:solidFill>
                      <a:schemeClr val="tx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구현</a:t>
                </a:r>
                <a:endParaRPr lang="en-US" sz="28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Object 22"/>
              <p:cNvSpPr txBox="1"/>
              <p:nvPr/>
            </p:nvSpPr>
            <p:spPr>
              <a:xfrm>
                <a:off x="10580285" y="4854357"/>
                <a:ext cx="1297134" cy="6219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kern="0" spc="-100" dirty="0">
                    <a:solidFill>
                      <a:srgbClr val="EEEDED"/>
                    </a:solidFill>
                    <a:latin typeface="SpoqaHanSans-Bold" pitchFamily="34" charset="0"/>
                    <a:cs typeface="SpoqaHanSans-Bold" pitchFamily="34" charset="0"/>
                  </a:rPr>
                  <a:t>03</a:t>
                </a:r>
                <a:endParaRPr lang="en-US" dirty="0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6A042C1-D3D2-46D5-B055-49BBAEB06FF7}"/>
                  </a:ext>
                </a:extLst>
              </p:cNvPr>
              <p:cNvGrpSpPr/>
              <p:nvPr/>
            </p:nvGrpSpPr>
            <p:grpSpPr>
              <a:xfrm>
                <a:off x="9273979" y="3277948"/>
                <a:ext cx="3996704" cy="3996702"/>
                <a:chOff x="9323479" y="3450879"/>
                <a:chExt cx="3643150" cy="3643150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9323479" y="3450879"/>
                  <a:ext cx="3643150" cy="3643150"/>
                  <a:chOff x="9914987" y="2181416"/>
                  <a:chExt cx="1731995" cy="1731995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9914987" y="2181416"/>
                    <a:ext cx="1731995" cy="1731995"/>
                  </a:xfrm>
                  <a:prstGeom prst="rect">
                    <a:avLst/>
                  </a:prstGeom>
                </p:spPr>
              </p:pic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329144" y="2595573"/>
                    <a:ext cx="865997" cy="8659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04762D7C-99EE-4344-A95D-AE29DAFDE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5468" y="4699968"/>
                  <a:ext cx="1053132" cy="10531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5B5B4F5-4A3A-41DB-800E-44F1BF37C32F}"/>
                </a:ext>
              </a:extLst>
            </p:cNvPr>
            <p:cNvGrpSpPr/>
            <p:nvPr/>
          </p:nvGrpSpPr>
          <p:grpSpPr>
            <a:xfrm>
              <a:off x="14710768" y="4233646"/>
              <a:ext cx="1998351" cy="4103486"/>
              <a:chOff x="14710768" y="4233646"/>
              <a:chExt cx="1998351" cy="4103486"/>
            </a:xfrm>
          </p:grpSpPr>
          <p:sp>
            <p:nvSpPr>
              <p:cNvPr id="55" name="Object 55"/>
              <p:cNvSpPr txBox="1"/>
              <p:nvPr/>
            </p:nvSpPr>
            <p:spPr>
              <a:xfrm>
                <a:off x="14840276" y="7413802"/>
                <a:ext cx="1739334" cy="9233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기대효과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ko-KR" alt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한계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  <a:p>
                <a:pPr algn="ctr"/>
                <a:r>
                  <a:rPr lang="ko-KR" altLang="en-US" dirty="0">
                    <a:solidFill>
                      <a:srgbClr val="5C6E9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  <a:cs typeface="SpoqaHanSans-Light" pitchFamily="34" charset="0"/>
                  </a:rPr>
                  <a:t>향후 가능성</a:t>
                </a:r>
                <a:endParaRPr lang="en-US" dirty="0">
                  <a:solidFill>
                    <a:srgbClr val="5C6E9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SpoqaHanSans-Light" pitchFamily="34" charset="0"/>
                </a:endParaRPr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15061376" y="4854357"/>
                <a:ext cx="1297134" cy="6219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kern="0" spc="-100" dirty="0">
                    <a:solidFill>
                      <a:srgbClr val="EEEDED"/>
                    </a:solidFill>
                    <a:latin typeface="SpoqaHanSans-Bold" pitchFamily="34" charset="0"/>
                    <a:cs typeface="SpoqaHanSans-Bold" pitchFamily="34" charset="0"/>
                  </a:rPr>
                  <a:t>04</a:t>
                </a:r>
                <a:endParaRPr lang="en-US" dirty="0"/>
              </a:p>
            </p:txBody>
          </p:sp>
          <p:grpSp>
            <p:nvGrpSpPr>
              <p:cNvPr id="1006" name="그룹 1006"/>
              <p:cNvGrpSpPr/>
              <p:nvPr/>
            </p:nvGrpSpPr>
            <p:grpSpPr>
              <a:xfrm>
                <a:off x="14710768" y="4233646"/>
                <a:ext cx="1998351" cy="1998350"/>
                <a:chOff x="14159087" y="2595573"/>
                <a:chExt cx="865997" cy="86599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744930" y="2181416"/>
                  <a:ext cx="1731995" cy="1731995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159087" y="2595573"/>
                  <a:ext cx="865997" cy="865997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F6B120FF-5218-4609-871D-BB6DA55A8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41900" y="4549668"/>
                <a:ext cx="1336086" cy="1336083"/>
              </a:xfrm>
              <a:prstGeom prst="rect">
                <a:avLst/>
              </a:prstGeom>
            </p:spPr>
          </p:pic>
          <p:sp>
            <p:nvSpPr>
              <p:cNvPr id="56" name="Object 56"/>
              <p:cNvSpPr txBox="1"/>
              <p:nvPr/>
            </p:nvSpPr>
            <p:spPr>
              <a:xfrm>
                <a:off x="14840276" y="6708532"/>
                <a:ext cx="173933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200" kern="0" spc="-100" dirty="0">
                    <a:solidFill>
                      <a:schemeClr val="tx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기대효과</a:t>
                </a:r>
                <a:endParaRPr lang="en-US" sz="28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4315" y="4099657"/>
            <a:ext cx="59233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500" kern="0" spc="-100" dirty="0">
                <a:solidFill>
                  <a:srgbClr val="3A393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기획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425" y="540775"/>
            <a:ext cx="4042093" cy="39999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00000"/>
            <a:ext cx="18311111" cy="3485714"/>
            <a:chOff x="0" y="6800000"/>
            <a:chExt cx="18311111" cy="34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6800000"/>
              <a:ext cx="18311111" cy="34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6644" y="1249435"/>
            <a:ext cx="3446213" cy="3893422"/>
            <a:chOff x="5696644" y="1249435"/>
            <a:chExt cx="3446213" cy="3893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644" y="1249435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0182" y="3261138"/>
            <a:ext cx="2870392" cy="1602391"/>
            <a:chOff x="5160182" y="3261138"/>
            <a:chExt cx="2870392" cy="1602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8565" y="2503522"/>
              <a:ext cx="5740785" cy="32047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0182" y="3261138"/>
              <a:ext cx="2870392" cy="160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9963" y="1327126"/>
            <a:ext cx="3446213" cy="3893422"/>
            <a:chOff x="9709963" y="1327126"/>
            <a:chExt cx="3446213" cy="3893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9963" y="1327126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6909" y="3273837"/>
            <a:ext cx="2870392" cy="1602391"/>
            <a:chOff x="9316909" y="3273837"/>
            <a:chExt cx="2870392" cy="16023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5292" y="2516220"/>
              <a:ext cx="5740785" cy="320478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6909" y="3273837"/>
              <a:ext cx="2870392" cy="160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41294" y="1327126"/>
            <a:ext cx="3446213" cy="3893422"/>
            <a:chOff x="13841294" y="1327126"/>
            <a:chExt cx="3446213" cy="3893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41294" y="1327126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48240" y="3273837"/>
            <a:ext cx="2870392" cy="1602391"/>
            <a:chOff x="13448240" y="3273837"/>
            <a:chExt cx="2870392" cy="16023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6623" y="2516220"/>
              <a:ext cx="5740785" cy="32047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8240" y="3273837"/>
              <a:ext cx="2870392" cy="160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1028" y="5716102"/>
            <a:ext cx="3446213" cy="3893422"/>
            <a:chOff x="7651028" y="5716102"/>
            <a:chExt cx="3446213" cy="38934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1028" y="5716102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82359" y="5716102"/>
            <a:ext cx="3446213" cy="3893422"/>
            <a:chOff x="11782359" y="5716102"/>
            <a:chExt cx="3446213" cy="38934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2359" y="5716102"/>
              <a:ext cx="3446213" cy="38934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89304" y="7662813"/>
            <a:ext cx="2870392" cy="1602391"/>
            <a:chOff x="11389304" y="7662813"/>
            <a:chExt cx="2870392" cy="160239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7688" y="6905196"/>
              <a:ext cx="5740785" cy="320478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9304" y="7662813"/>
              <a:ext cx="2870392" cy="160239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0000" y="1314429"/>
            <a:ext cx="357200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kern="0" spc="-100" dirty="0" err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프로젝트</a:t>
            </a:r>
            <a:r>
              <a:rPr 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 </a:t>
            </a:r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31112" y="3771900"/>
            <a:ext cx="179984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공통 관심사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최근 트렌드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개발 목적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기대 효과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5394506" y="3408118"/>
            <a:ext cx="4993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01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171" y="3431202"/>
            <a:ext cx="287119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80267" y="3996697"/>
            <a:ext cx="29414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요구사항 정의서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기능 정의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51238" y="3408118"/>
            <a:ext cx="4993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02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39905" y="3431202"/>
            <a:ext cx="287119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682571" y="3408118"/>
            <a:ext cx="4993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03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071238" y="3431202"/>
            <a:ext cx="223974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7261759" y="7650114"/>
            <a:ext cx="2870392" cy="1602391"/>
            <a:chOff x="3101246" y="7650114"/>
            <a:chExt cx="2870392" cy="16023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630" y="6892498"/>
              <a:ext cx="5740785" cy="32047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1246" y="7650114"/>
              <a:ext cx="2870392" cy="1602391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510705" y="8285055"/>
            <a:ext cx="294141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기능별 분업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실질적 프로그래밍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96084" y="7800937"/>
            <a:ext cx="4993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04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84751" y="7824021"/>
            <a:ext cx="287119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638250" y="8402611"/>
            <a:ext cx="29414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발생오류 검토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최종점검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623619" y="7800937"/>
            <a:ext cx="4993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0</a:t>
            </a:r>
            <a:r>
              <a:rPr lang="en-US" altLang="ko-KR" sz="2000" kern="0" spc="-1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Bold" pitchFamily="34" charset="0"/>
              </a:rPr>
              <a:t>5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012286" y="7816326"/>
            <a:ext cx="28711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검토 및 점검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Object 51">
            <a:extLst>
              <a:ext uri="{FF2B5EF4-FFF2-40B4-BE49-F238E27FC236}">
                <a16:creationId xmlns:a16="http://schemas.microsoft.com/office/drawing/2014/main" id="{B3DD8E9B-E8E8-4A7F-A31E-C26BCAA74666}"/>
              </a:ext>
            </a:extLst>
          </p:cNvPr>
          <p:cNvSpPr txBox="1"/>
          <p:nvPr/>
        </p:nvSpPr>
        <p:spPr>
          <a:xfrm>
            <a:off x="13757866" y="3996697"/>
            <a:ext cx="29414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인터페이스 디자인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5C6E9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poqaHanSans-Regular" pitchFamily="34" charset="0"/>
              </a:rPr>
              <a:t>시퀀스 설정</a:t>
            </a:r>
            <a:endParaRPr lang="en-US" altLang="ko-KR" sz="1400" dirty="0">
              <a:solidFill>
                <a:srgbClr val="5C6E9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poqaHanSans-Regular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02A80E-BF7E-4F21-A712-D576B27564AB}"/>
              </a:ext>
            </a:extLst>
          </p:cNvPr>
          <p:cNvGrpSpPr/>
          <p:nvPr/>
        </p:nvGrpSpPr>
        <p:grpSpPr>
          <a:xfrm>
            <a:off x="2372324" y="5033593"/>
            <a:ext cx="4024057" cy="4375633"/>
            <a:chOff x="1235479" y="4863529"/>
            <a:chExt cx="4024057" cy="4375633"/>
          </a:xfrm>
        </p:grpSpPr>
        <p:grpSp>
          <p:nvGrpSpPr>
            <p:cNvPr id="68" name="그룹 1005">
              <a:extLst>
                <a:ext uri="{FF2B5EF4-FFF2-40B4-BE49-F238E27FC236}">
                  <a16:creationId xmlns:a16="http://schemas.microsoft.com/office/drawing/2014/main" id="{C08BB367-933A-4AB6-AD2E-5930DD0F4FA3}"/>
                </a:ext>
              </a:extLst>
            </p:cNvPr>
            <p:cNvGrpSpPr/>
            <p:nvPr/>
          </p:nvGrpSpPr>
          <p:grpSpPr>
            <a:xfrm>
              <a:off x="1282497" y="4863529"/>
              <a:ext cx="3977039" cy="4375633"/>
              <a:chOff x="9316909" y="3273837"/>
              <a:chExt cx="2870392" cy="1602391"/>
            </a:xfrm>
          </p:grpSpPr>
          <p:pic>
            <p:nvPicPr>
              <p:cNvPr id="69" name="Object 15">
                <a:extLst>
                  <a:ext uri="{FF2B5EF4-FFF2-40B4-BE49-F238E27FC236}">
                    <a16:creationId xmlns:a16="http://schemas.microsoft.com/office/drawing/2014/main" id="{1D33BC78-254E-49BB-9D36-C6DA5AED5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25292" y="2516220"/>
                <a:ext cx="5740785" cy="3204783"/>
              </a:xfrm>
              <a:prstGeom prst="rect">
                <a:avLst/>
              </a:prstGeom>
            </p:spPr>
          </p:pic>
          <p:pic>
            <p:nvPicPr>
              <p:cNvPr id="70" name="Object 16">
                <a:extLst>
                  <a:ext uri="{FF2B5EF4-FFF2-40B4-BE49-F238E27FC236}">
                    <a16:creationId xmlns:a16="http://schemas.microsoft.com/office/drawing/2014/main" id="{1BA3EA2D-26B3-48FE-93C2-43C998BA1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16909" y="3273837"/>
                <a:ext cx="2870392" cy="1602391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C6428BF-DECB-4ED9-947D-5B65F46D5791}"/>
                </a:ext>
              </a:extLst>
            </p:cNvPr>
            <p:cNvSpPr txBox="1"/>
            <p:nvPr/>
          </p:nvSpPr>
          <p:spPr>
            <a:xfrm>
              <a:off x="1235479" y="6176785"/>
              <a:ext cx="3743572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정남훈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데이터베이스 연동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정현린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정보입력 페이지 제작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박준형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선택지 이미지 변환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장민재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랭킹페이지 제작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</a:t>
              </a:r>
            </a:p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장종운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툴팁제작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이동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8E6D2C-9A12-4296-925B-C6A26928C841}"/>
                </a:ext>
              </a:extLst>
            </p:cNvPr>
            <p:cNvSpPr txBox="1"/>
            <p:nvPr/>
          </p:nvSpPr>
          <p:spPr>
            <a:xfrm>
              <a:off x="2335975" y="5247346"/>
              <a:ext cx="18453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담당 역할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545744"/>
            <a:ext cx="18285714" cy="6739970"/>
            <a:chOff x="0" y="3545744"/>
            <a:chExt cx="18285714" cy="673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45744"/>
              <a:ext cx="18285714" cy="6739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6190" y="9376477"/>
            <a:ext cx="17285714" cy="198645"/>
            <a:chOff x="-76190" y="9376477"/>
            <a:chExt cx="17285714" cy="198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6190" y="9376477"/>
              <a:ext cx="17285714" cy="1986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127" y="9409105"/>
            <a:ext cx="119753" cy="119753"/>
            <a:chOff x="3469368" y="9409105"/>
            <a:chExt cx="119753" cy="1197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9368" y="9409105"/>
              <a:ext cx="119753" cy="1197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86047" y="9409105"/>
            <a:ext cx="119753" cy="119753"/>
            <a:chOff x="5990729" y="9409105"/>
            <a:chExt cx="119753" cy="1197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729" y="9409105"/>
              <a:ext cx="119753" cy="11975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639800" y="9409105"/>
            <a:ext cx="119753" cy="119753"/>
            <a:chOff x="16076175" y="9409105"/>
            <a:chExt cx="119753" cy="11975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6175" y="9409105"/>
              <a:ext cx="119753" cy="119753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11140476" y="3558733"/>
            <a:ext cx="5670770" cy="14399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프로모션에 대한 기대 및 작년대비 실제 효과에 대해 </a:t>
            </a:r>
          </a:p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설명해주세요. 좌측의 차트 그래프를 이용해 주세요.</a:t>
            </a:r>
          </a:p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폰트는 SpoqaHanSans Light, 크기는 16입니다.</a:t>
            </a:r>
          </a:p>
          <a:p>
            <a:endParaRPr lang="en-US" dirty="0"/>
          </a:p>
        </p:txBody>
      </p:sp>
      <p:sp>
        <p:nvSpPr>
          <p:cNvPr id="104" name="Object 104"/>
          <p:cNvSpPr txBox="1"/>
          <p:nvPr/>
        </p:nvSpPr>
        <p:spPr>
          <a:xfrm>
            <a:off x="1883114" y="5470462"/>
            <a:ext cx="1276059" cy="614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5C6E91"/>
                </a:solidFill>
                <a:latin typeface="SpoqaHanSans-Regular" pitchFamily="34" charset="0"/>
                <a:cs typeface="SpoqaHanSans-Regular" pitchFamily="34" charset="0"/>
              </a:rPr>
              <a:t>35%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3513981" y="4946454"/>
            <a:ext cx="5195622" cy="479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1" dirty="0">
                <a:solidFill>
                  <a:srgbClr val="5C6E91"/>
                </a:solidFill>
                <a:latin typeface="SpoqaHanSans-Regular" pitchFamily="34" charset="0"/>
                <a:cs typeface="SpoqaHanSans-Regular" pitchFamily="34" charset="0"/>
              </a:rPr>
              <a:t>프로모션 A - 달성률 35%</a:t>
            </a:r>
            <a:endParaRPr lang="en-US" dirty="0"/>
          </a:p>
        </p:txBody>
      </p:sp>
      <p:sp>
        <p:nvSpPr>
          <p:cNvPr id="106" name="Object 106"/>
          <p:cNvSpPr txBox="1"/>
          <p:nvPr/>
        </p:nvSpPr>
        <p:spPr>
          <a:xfrm>
            <a:off x="3513984" y="5312681"/>
            <a:ext cx="5195622" cy="426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5C6E91"/>
                </a:solidFill>
                <a:latin typeface="SpoqaHanSans-Regular" pitchFamily="34" charset="0"/>
                <a:cs typeface="SpoqaHanSans-Regular" pitchFamily="34" charset="0"/>
              </a:rPr>
              <a:t>일시: 00.00.00 ~ 00.00.00</a:t>
            </a:r>
            <a:endParaRPr lang="en-US" dirty="0"/>
          </a:p>
        </p:txBody>
      </p:sp>
      <p:sp>
        <p:nvSpPr>
          <p:cNvPr id="107" name="Object 107"/>
          <p:cNvSpPr txBox="1"/>
          <p:nvPr/>
        </p:nvSpPr>
        <p:spPr>
          <a:xfrm>
            <a:off x="3527698" y="5841983"/>
            <a:ext cx="5670770" cy="14399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프로모션에 대한 기대 및 작년대비 실제 효과에 대해 </a:t>
            </a:r>
          </a:p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설명해주세요. 좌측의 차트 그래프를 이용해 주세요.</a:t>
            </a:r>
          </a:p>
          <a:p>
            <a:r>
              <a:rPr lang="en-US" sz="1400" dirty="0">
                <a:solidFill>
                  <a:srgbClr val="5C6E91"/>
                </a:solidFill>
                <a:latin typeface="SpoqaHanSans-Light" pitchFamily="34" charset="0"/>
                <a:cs typeface="SpoqaHanSans-Light" pitchFamily="34" charset="0"/>
              </a:rPr>
              <a:t>폰트는 SpoqaHanSans Light, 크기는 16입니다.</a:t>
            </a:r>
          </a:p>
          <a:p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3144000" y="992851"/>
            <a:ext cx="1200000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300" kern="0" spc="3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코로나 </a:t>
            </a:r>
            <a:r>
              <a:rPr lang="en-US" altLang="ko-KR" sz="4300" kern="0" spc="3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19 </a:t>
            </a:r>
            <a:r>
              <a:rPr lang="ko-KR" altLang="en-US" sz="4300" kern="0" spc="3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전후</a:t>
            </a:r>
            <a:endParaRPr lang="en-US" altLang="ko-KR" sz="4300" kern="0" spc="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poqaHanSans-Regular" pitchFamily="34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C14536B-C528-4FF9-A9B8-373B0B00C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41701"/>
              </p:ext>
            </p:extLst>
          </p:nvPr>
        </p:nvGraphicFramePr>
        <p:xfrm>
          <a:off x="3235363" y="2036081"/>
          <a:ext cx="11430000" cy="732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4" name="그룹 1012">
            <a:extLst>
              <a:ext uri="{FF2B5EF4-FFF2-40B4-BE49-F238E27FC236}">
                <a16:creationId xmlns:a16="http://schemas.microsoft.com/office/drawing/2014/main" id="{BC84C23B-9669-4769-ADAF-48AD61C97461}"/>
              </a:ext>
            </a:extLst>
          </p:cNvPr>
          <p:cNvGrpSpPr/>
          <p:nvPr/>
        </p:nvGrpSpPr>
        <p:grpSpPr>
          <a:xfrm>
            <a:off x="11811000" y="9418500"/>
            <a:ext cx="119753" cy="119753"/>
            <a:chOff x="5990729" y="9409105"/>
            <a:chExt cx="119753" cy="119753"/>
          </a:xfrm>
        </p:grpSpPr>
        <p:pic>
          <p:nvPicPr>
            <p:cNvPr id="85" name="Object 38">
              <a:extLst>
                <a:ext uri="{FF2B5EF4-FFF2-40B4-BE49-F238E27FC236}">
                  <a16:creationId xmlns:a16="http://schemas.microsoft.com/office/drawing/2014/main" id="{3984397D-85F2-4A7B-B56E-4462EA2D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729" y="9409105"/>
              <a:ext cx="119753" cy="119753"/>
            </a:xfrm>
            <a:prstGeom prst="rect">
              <a:avLst/>
            </a:prstGeom>
          </p:spPr>
        </p:pic>
      </p:grpSp>
      <p:grpSp>
        <p:nvGrpSpPr>
          <p:cNvPr id="91" name="그룹 1012">
            <a:extLst>
              <a:ext uri="{FF2B5EF4-FFF2-40B4-BE49-F238E27FC236}">
                <a16:creationId xmlns:a16="http://schemas.microsoft.com/office/drawing/2014/main" id="{D1902997-922E-49B3-A9EC-2A422B9DEC77}"/>
              </a:ext>
            </a:extLst>
          </p:cNvPr>
          <p:cNvGrpSpPr/>
          <p:nvPr/>
        </p:nvGrpSpPr>
        <p:grpSpPr>
          <a:xfrm>
            <a:off x="10008349" y="9409105"/>
            <a:ext cx="119753" cy="119753"/>
            <a:chOff x="5990729" y="9409105"/>
            <a:chExt cx="119753" cy="119753"/>
          </a:xfrm>
        </p:grpSpPr>
        <p:pic>
          <p:nvPicPr>
            <p:cNvPr id="94" name="Object 38">
              <a:extLst>
                <a:ext uri="{FF2B5EF4-FFF2-40B4-BE49-F238E27FC236}">
                  <a16:creationId xmlns:a16="http://schemas.microsoft.com/office/drawing/2014/main" id="{413CDBC3-F9FB-4C39-8E05-1261B537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729" y="9409105"/>
              <a:ext cx="119753" cy="119753"/>
            </a:xfrm>
            <a:prstGeom prst="rect">
              <a:avLst/>
            </a:prstGeom>
          </p:spPr>
        </p:pic>
      </p:grpSp>
      <p:grpSp>
        <p:nvGrpSpPr>
          <p:cNvPr id="96" name="그룹 1008">
            <a:extLst>
              <a:ext uri="{FF2B5EF4-FFF2-40B4-BE49-F238E27FC236}">
                <a16:creationId xmlns:a16="http://schemas.microsoft.com/office/drawing/2014/main" id="{1AD01CBB-D180-4534-9A59-4C028764946E}"/>
              </a:ext>
            </a:extLst>
          </p:cNvPr>
          <p:cNvGrpSpPr/>
          <p:nvPr/>
        </p:nvGrpSpPr>
        <p:grpSpPr>
          <a:xfrm>
            <a:off x="6357247" y="9422741"/>
            <a:ext cx="119753" cy="119753"/>
            <a:chOff x="3469368" y="9409105"/>
            <a:chExt cx="119753" cy="119753"/>
          </a:xfrm>
        </p:grpSpPr>
        <p:pic>
          <p:nvPicPr>
            <p:cNvPr id="99" name="Object 27">
              <a:extLst>
                <a:ext uri="{FF2B5EF4-FFF2-40B4-BE49-F238E27FC236}">
                  <a16:creationId xmlns:a16="http://schemas.microsoft.com/office/drawing/2014/main" id="{8E19A1F3-4CB2-4461-928E-462463C1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9368" y="9409105"/>
              <a:ext cx="119753" cy="11975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767D74-133D-45DB-B651-E4EF04D37EC2}"/>
              </a:ext>
            </a:extLst>
          </p:cNvPr>
          <p:cNvSpPr txBox="1"/>
          <p:nvPr/>
        </p:nvSpPr>
        <p:spPr>
          <a:xfrm>
            <a:off x="15514745" y="8819705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만명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 관광공사</a:t>
            </a:r>
          </a:p>
        </p:txBody>
      </p:sp>
      <p:pic>
        <p:nvPicPr>
          <p:cNvPr id="14" name="그래픽 13" descr="시계 방향으로 굽은 화살표">
            <a:extLst>
              <a:ext uri="{FF2B5EF4-FFF2-40B4-BE49-F238E27FC236}">
                <a16:creationId xmlns:a16="http://schemas.microsoft.com/office/drawing/2014/main" id="{7640222E-3F51-4015-9E07-72E050AA6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75819" flipH="1" flipV="1">
            <a:off x="12260445" y="4950280"/>
            <a:ext cx="2120534" cy="21205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0462AB-BD4E-497C-B83B-48CE6A217C79}"/>
              </a:ext>
            </a:extLst>
          </p:cNvPr>
          <p:cNvSpPr txBox="1"/>
          <p:nvPr/>
        </p:nvSpPr>
        <p:spPr>
          <a:xfrm>
            <a:off x="14128935" y="7438450"/>
            <a:ext cx="2565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85.1% 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하락</a:t>
            </a:r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F2A55-4C5A-4DD9-A414-E8B21B3BC7CF}"/>
              </a:ext>
            </a:extLst>
          </p:cNvPr>
          <p:cNvSpPr txBox="1"/>
          <p:nvPr/>
        </p:nvSpPr>
        <p:spPr>
          <a:xfrm>
            <a:off x="15895044" y="991638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Object 108">
            <a:extLst>
              <a:ext uri="{FF2B5EF4-FFF2-40B4-BE49-F238E27FC236}">
                <a16:creationId xmlns:a16="http://schemas.microsoft.com/office/drawing/2014/main" id="{6B9EB08E-CDDD-4527-B58A-08F3FCC54D89}"/>
              </a:ext>
            </a:extLst>
          </p:cNvPr>
          <p:cNvSpPr txBox="1"/>
          <p:nvPr/>
        </p:nvSpPr>
        <p:spPr>
          <a:xfrm>
            <a:off x="3144000" y="1801042"/>
            <a:ext cx="1200000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300" kern="0" spc="3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연도별 여행객 수</a:t>
            </a:r>
            <a:endParaRPr lang="en-US" sz="4300" spc="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CB14A-3B21-4936-86FD-2754706BBD3E}"/>
              </a:ext>
            </a:extLst>
          </p:cNvPr>
          <p:cNvSpPr txBox="1"/>
          <p:nvPr/>
        </p:nvSpPr>
        <p:spPr>
          <a:xfrm>
            <a:off x="4334751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333DC-19DC-4A9C-B107-6D23E527572C}"/>
              </a:ext>
            </a:extLst>
          </p:cNvPr>
          <p:cNvSpPr txBox="1"/>
          <p:nvPr/>
        </p:nvSpPr>
        <p:spPr>
          <a:xfrm>
            <a:off x="6154871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3364FE-1584-402B-9CC3-6DAB000471EE}"/>
              </a:ext>
            </a:extLst>
          </p:cNvPr>
          <p:cNvSpPr txBox="1"/>
          <p:nvPr/>
        </p:nvSpPr>
        <p:spPr>
          <a:xfrm>
            <a:off x="7974991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BC4A72-0810-4D36-9BDF-D17997E5BDB5}"/>
              </a:ext>
            </a:extLst>
          </p:cNvPr>
          <p:cNvSpPr txBox="1"/>
          <p:nvPr/>
        </p:nvSpPr>
        <p:spPr>
          <a:xfrm>
            <a:off x="9788508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1B8163-6FCA-42DB-A073-22D87DCB99F0}"/>
              </a:ext>
            </a:extLst>
          </p:cNvPr>
          <p:cNvSpPr txBox="1"/>
          <p:nvPr/>
        </p:nvSpPr>
        <p:spPr>
          <a:xfrm>
            <a:off x="11548748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435CD-9E9D-4D36-A265-70CB579D29B0}"/>
              </a:ext>
            </a:extLst>
          </p:cNvPr>
          <p:cNvSpPr txBox="1"/>
          <p:nvPr/>
        </p:nvSpPr>
        <p:spPr>
          <a:xfrm>
            <a:off x="13377548" y="964757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Object 47">
            <a:extLst>
              <a:ext uri="{FF2B5EF4-FFF2-40B4-BE49-F238E27FC236}">
                <a16:creationId xmlns:a16="http://schemas.microsoft.com/office/drawing/2014/main" id="{D794F863-91AD-474E-AD99-73076AA10C60}"/>
              </a:ext>
            </a:extLst>
          </p:cNvPr>
          <p:cNvSpPr txBox="1"/>
          <p:nvPr/>
        </p:nvSpPr>
        <p:spPr>
          <a:xfrm>
            <a:off x="457200" y="346634"/>
            <a:ext cx="357200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기획 배경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326611" y="2400020"/>
            <a:ext cx="10359123" cy="5559083"/>
            <a:chOff x="10326611" y="2400020"/>
            <a:chExt cx="10359123" cy="5559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0326611" y="2400020"/>
              <a:ext cx="10359123" cy="555908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326554" y="783499"/>
            <a:ext cx="6588847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With</a:t>
            </a:r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코로나 정책</a:t>
            </a:r>
            <a:r>
              <a:rPr lang="en-US" altLang="ko-KR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, </a:t>
            </a:r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백신개발</a:t>
            </a:r>
            <a:endParaRPr lang="en-US" sz="4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37053" y="3820806"/>
            <a:ext cx="1932665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EEEDED"/>
                </a:solidFill>
                <a:latin typeface="SpoqaHanSans-Thin" pitchFamily="34" charset="0"/>
                <a:cs typeface="SpoqaHanSans-Thin" pitchFamily="34" charset="0"/>
              </a:rPr>
              <a:t>북아메리카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2750706" y="7621325"/>
            <a:ext cx="1932665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EEEDED"/>
                </a:solidFill>
                <a:latin typeface="SpoqaHanSans-Thin" pitchFamily="34" charset="0"/>
                <a:cs typeface="SpoqaHanSans-Thin" pitchFamily="34" charset="0"/>
              </a:rPr>
              <a:t>남아메리카</a:t>
            </a:r>
            <a:endParaRPr lang="en-US" dirty="0"/>
          </a:p>
        </p:txBody>
      </p:sp>
      <p:graphicFrame>
        <p:nvGraphicFramePr>
          <p:cNvPr id="89" name="차트 88">
            <a:extLst>
              <a:ext uri="{FF2B5EF4-FFF2-40B4-BE49-F238E27FC236}">
                <a16:creationId xmlns:a16="http://schemas.microsoft.com/office/drawing/2014/main" id="{83C04BBD-E4E3-4AF1-9C94-65F6EBDA8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162734"/>
              </p:ext>
            </p:extLst>
          </p:nvPr>
        </p:nvGraphicFramePr>
        <p:xfrm>
          <a:off x="445492" y="2923300"/>
          <a:ext cx="5255240" cy="523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01692D35-128E-49E4-AE59-B1C2F9468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903551"/>
              </p:ext>
            </p:extLst>
          </p:nvPr>
        </p:nvGraphicFramePr>
        <p:xfrm>
          <a:off x="5733611" y="2931217"/>
          <a:ext cx="5282768" cy="523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C80B2-C502-4250-B02C-F4337CAE0FA5}"/>
              </a:ext>
            </a:extLst>
          </p:cNvPr>
          <p:cNvSpPr txBox="1"/>
          <p:nvPr/>
        </p:nvSpPr>
        <p:spPr>
          <a:xfrm>
            <a:off x="4461715" y="7900952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:[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 연구원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CB2DA-A986-47FC-9661-889E4B3B6CC5}"/>
              </a:ext>
            </a:extLst>
          </p:cNvPr>
          <p:cNvSpPr txBox="1"/>
          <p:nvPr/>
        </p:nvSpPr>
        <p:spPr>
          <a:xfrm>
            <a:off x="9664352" y="7900952"/>
            <a:ext cx="1394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:[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한국관광공사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8FCCBA4-763F-46B0-8CE7-02BF28B11C88}"/>
              </a:ext>
            </a:extLst>
          </p:cNvPr>
          <p:cNvGrpSpPr/>
          <p:nvPr/>
        </p:nvGrpSpPr>
        <p:grpSpPr>
          <a:xfrm>
            <a:off x="8915401" y="-647700"/>
            <a:ext cx="10978704" cy="11554260"/>
            <a:chOff x="8915401" y="-647700"/>
            <a:chExt cx="10978704" cy="1155426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915401" y="6174287"/>
              <a:ext cx="10978704" cy="4732273"/>
              <a:chOff x="9842657" y="6174287"/>
              <a:chExt cx="10051447" cy="473227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42657" y="6174287"/>
                <a:ext cx="10051447" cy="473227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59991" y="7247464"/>
                <a:ext cx="5025724" cy="2366137"/>
              </a:xfrm>
              <a:prstGeom prst="rect">
                <a:avLst/>
              </a:prstGeom>
            </p:spPr>
          </p:pic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A665E90-B0F2-4762-970C-75D9155FF4DD}"/>
                </a:ext>
              </a:extLst>
            </p:cNvPr>
            <p:cNvSpPr/>
            <p:nvPr/>
          </p:nvSpPr>
          <p:spPr>
            <a:xfrm>
              <a:off x="11893148" y="6654784"/>
              <a:ext cx="5403619" cy="35514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10~12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월 항공권 거래액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790% </a:t>
              </a:r>
              <a:r>
                <a:rPr lang="ko-KR" altLang="en-US" sz="3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</a:t>
              </a:r>
              <a:endParaRPr lang="en-US" altLang="ko-KR" sz="3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전월대비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" name="그래픽 3" descr="시계 방향으로 굽은 화살표">
              <a:extLst>
                <a:ext uri="{FF2B5EF4-FFF2-40B4-BE49-F238E27FC236}">
                  <a16:creationId xmlns:a16="http://schemas.microsoft.com/office/drawing/2014/main" id="{F7BD5104-0205-4069-A4E6-E57D818F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5637152" y="7787721"/>
              <a:ext cx="1297734" cy="1297734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73814F-B3AD-4979-8022-FC0F9FB7CBE7}"/>
                </a:ext>
              </a:extLst>
            </p:cNvPr>
            <p:cNvGrpSpPr/>
            <p:nvPr/>
          </p:nvGrpSpPr>
          <p:grpSpPr>
            <a:xfrm>
              <a:off x="10067230" y="-647700"/>
              <a:ext cx="8601770" cy="8601770"/>
              <a:chOff x="8520205" y="428021"/>
              <a:chExt cx="8601770" cy="8601770"/>
            </a:xfrm>
          </p:grpSpPr>
          <p:pic>
            <p:nvPicPr>
              <p:cNvPr id="90" name="그래픽 89" descr="시계 방향으로 굽은 화살표">
                <a:extLst>
                  <a:ext uri="{FF2B5EF4-FFF2-40B4-BE49-F238E27FC236}">
                    <a16:creationId xmlns:a16="http://schemas.microsoft.com/office/drawing/2014/main" id="{8D2883D0-7EDF-46BF-A5E6-A35D7E401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32223" flipH="1">
                <a:off x="8520205" y="428021"/>
                <a:ext cx="8601770" cy="8601770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1582400" y="2261353"/>
                <a:ext cx="2545452" cy="1969543"/>
                <a:chOff x="10575938" y="2081413"/>
                <a:chExt cx="2545452" cy="196954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321538" y="1170143"/>
                  <a:ext cx="5090903" cy="3939086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575938" y="2081413"/>
                  <a:ext cx="2545452" cy="1969543"/>
                </a:xfrm>
                <a:prstGeom prst="rect">
                  <a:avLst/>
                </a:prstGeom>
              </p:spPr>
            </p:pic>
          </p:grpSp>
          <p:sp>
            <p:nvSpPr>
              <p:cNvPr id="92" name="Object 48">
                <a:extLst>
                  <a:ext uri="{FF2B5EF4-FFF2-40B4-BE49-F238E27FC236}">
                    <a16:creationId xmlns:a16="http://schemas.microsoft.com/office/drawing/2014/main" id="{BBF42463-A4E7-4061-8314-6C1FB7D2812E}"/>
                  </a:ext>
                </a:extLst>
              </p:cNvPr>
              <p:cNvSpPr txBox="1"/>
              <p:nvPr/>
            </p:nvSpPr>
            <p:spPr>
              <a:xfrm rot="20447405">
                <a:off x="10848338" y="4380895"/>
                <a:ext cx="4129023" cy="1015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6000" b="1" kern="0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790% </a:t>
                </a:r>
                <a:r>
                  <a:rPr lang="ko-KR" altLang="en-US" sz="6000" b="1" kern="0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증가</a:t>
                </a:r>
                <a:r>
                  <a:rPr lang="en-US" altLang="ko-KR" sz="6000" b="1" kern="0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!</a:t>
                </a:r>
                <a:endParaRPr lang="en-US" sz="32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46584-E993-46C3-A170-A6CBFBE64727}"/>
                </a:ext>
              </a:extLst>
            </p:cNvPr>
            <p:cNvSpPr txBox="1"/>
            <p:nvPr/>
          </p:nvSpPr>
          <p:spPr>
            <a:xfrm>
              <a:off x="16078200" y="9335738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:[</a:t>
              </a:r>
              <a:r>
                <a:rPr lang="ko-KR" altLang="en-US" sz="11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위메프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Object 48">
            <a:extLst>
              <a:ext uri="{FF2B5EF4-FFF2-40B4-BE49-F238E27FC236}">
                <a16:creationId xmlns:a16="http://schemas.microsoft.com/office/drawing/2014/main" id="{3E2AD24D-B300-4F12-8B84-DFA503DECC5F}"/>
              </a:ext>
            </a:extLst>
          </p:cNvPr>
          <p:cNvSpPr txBox="1"/>
          <p:nvPr/>
        </p:nvSpPr>
        <p:spPr>
          <a:xfrm>
            <a:off x="2326554" y="1565762"/>
            <a:ext cx="6588847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여행 의향</a:t>
            </a:r>
            <a:endParaRPr lang="en-US" sz="4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617D81-42AA-4503-B626-4F0E48DF5139}"/>
              </a:ext>
            </a:extLst>
          </p:cNvPr>
          <p:cNvGrpSpPr/>
          <p:nvPr/>
        </p:nvGrpSpPr>
        <p:grpSpPr>
          <a:xfrm>
            <a:off x="9843046" y="4011077"/>
            <a:ext cx="2833208" cy="1915016"/>
            <a:chOff x="9951944" y="4168737"/>
            <a:chExt cx="2833208" cy="1915016"/>
          </a:xfrm>
        </p:grpSpPr>
        <p:pic>
          <p:nvPicPr>
            <p:cNvPr id="91" name="Object 12">
              <a:extLst>
                <a:ext uri="{FF2B5EF4-FFF2-40B4-BE49-F238E27FC236}">
                  <a16:creationId xmlns:a16="http://schemas.microsoft.com/office/drawing/2014/main" id="{3F861901-B53D-40F5-8BCA-A201E267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1944" y="4168737"/>
              <a:ext cx="2833208" cy="1915016"/>
            </a:xfrm>
            <a:prstGeom prst="rect">
              <a:avLst/>
            </a:prstGeom>
          </p:spPr>
        </p:pic>
        <p:sp>
          <p:nvSpPr>
            <p:cNvPr id="89" name="Object 40">
              <a:extLst>
                <a:ext uri="{FF2B5EF4-FFF2-40B4-BE49-F238E27FC236}">
                  <a16:creationId xmlns:a16="http://schemas.microsoft.com/office/drawing/2014/main" id="{091400C1-1C7E-4368-BF82-3E15CBC74C10}"/>
                </a:ext>
              </a:extLst>
            </p:cNvPr>
            <p:cNvSpPr txBox="1"/>
            <p:nvPr/>
          </p:nvSpPr>
          <p:spPr>
            <a:xfrm>
              <a:off x="10997912" y="4941579"/>
              <a:ext cx="154220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우승 여행지 </a:t>
              </a:r>
              <a:endParaRPr 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6" name="그래픽 55" descr="왕관">
              <a:extLst>
                <a:ext uri="{FF2B5EF4-FFF2-40B4-BE49-F238E27FC236}">
                  <a16:creationId xmlns:a16="http://schemas.microsoft.com/office/drawing/2014/main" id="{3A15894B-E6F3-4350-A7B4-844289B7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07341" y="4806232"/>
              <a:ext cx="613092" cy="6400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21840" y="0"/>
            <a:ext cx="6760190" cy="10285714"/>
            <a:chOff x="4034419" y="0"/>
            <a:chExt cx="6760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4419" y="0"/>
              <a:ext cx="6760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2663" y="6620977"/>
            <a:ext cx="3800918" cy="2969907"/>
            <a:chOff x="3134901" y="4238856"/>
            <a:chExt cx="3800918" cy="2969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4901" y="4238856"/>
              <a:ext cx="3800918" cy="296990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4F67B7-1766-48BF-BE9B-E3CDF3182E88}"/>
              </a:ext>
            </a:extLst>
          </p:cNvPr>
          <p:cNvGrpSpPr/>
          <p:nvPr/>
        </p:nvGrpSpPr>
        <p:grpSpPr>
          <a:xfrm>
            <a:off x="2080248" y="4060535"/>
            <a:ext cx="2691094" cy="1816100"/>
            <a:chOff x="2191737" y="4169494"/>
            <a:chExt cx="2691094" cy="18161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91737" y="4169494"/>
              <a:ext cx="2691094" cy="1816100"/>
              <a:chOff x="10145561" y="1931226"/>
              <a:chExt cx="1298097" cy="12980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24755" y="1310421"/>
                <a:ext cx="2596193" cy="2596193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45561" y="1931226"/>
                <a:ext cx="1298097" cy="1298097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F5CCC49-0C05-4A96-A77D-B8CDEAE90F76}"/>
                </a:ext>
              </a:extLst>
            </p:cNvPr>
            <p:cNvGrpSpPr/>
            <p:nvPr/>
          </p:nvGrpSpPr>
          <p:grpSpPr>
            <a:xfrm>
              <a:off x="2543350" y="4754379"/>
              <a:ext cx="2059857" cy="646331"/>
              <a:chOff x="2534643" y="4824293"/>
              <a:chExt cx="2059857" cy="646331"/>
            </a:xfrm>
          </p:grpSpPr>
          <p:sp>
            <p:nvSpPr>
              <p:cNvPr id="40" name="Object 40"/>
              <p:cNvSpPr txBox="1"/>
              <p:nvPr/>
            </p:nvSpPr>
            <p:spPr>
              <a:xfrm>
                <a:off x="3201632" y="4824293"/>
                <a:ext cx="1392868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사용자</a:t>
                </a:r>
                <a:endPara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정보 입력</a:t>
                </a:r>
                <a:endParaRPr 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grpSp>
            <p:nvGrpSpPr>
              <p:cNvPr id="1009" name="그룹 1009"/>
              <p:cNvGrpSpPr/>
              <p:nvPr/>
            </p:nvGrpSpPr>
            <p:grpSpPr>
              <a:xfrm>
                <a:off x="2534643" y="4932161"/>
                <a:ext cx="492812" cy="430595"/>
                <a:chOff x="10517095" y="4181622"/>
                <a:chExt cx="555029" cy="50585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517095" y="4181622"/>
                  <a:ext cx="555029" cy="5058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8" name="Object 48"/>
          <p:cNvSpPr txBox="1"/>
          <p:nvPr/>
        </p:nvSpPr>
        <p:spPr>
          <a:xfrm>
            <a:off x="461140" y="382414"/>
            <a:ext cx="7125337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300" kern="0" spc="-100" dirty="0" err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Usecase</a:t>
            </a:r>
            <a:r>
              <a:rPr lang="en-US" altLang="ko-KR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poqaHanSans-Regular" pitchFamily="34" charset="0"/>
              </a:rPr>
              <a:t> Diagram</a:t>
            </a:r>
            <a:endParaRPr lang="en-US" sz="4300" kern="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poqaHanSans-Regular" pitchFamily="34" charset="0"/>
            </a:endParaRPr>
          </a:p>
        </p:txBody>
      </p:sp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0772081B-4A95-45B6-8494-5D576C98C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484" y="4401222"/>
            <a:ext cx="1351877" cy="1351877"/>
          </a:xfrm>
          <a:prstGeom prst="rect">
            <a:avLst/>
          </a:prstGeom>
        </p:spPr>
      </p:pic>
      <p:pic>
        <p:nvPicPr>
          <p:cNvPr id="54" name="Object 11">
            <a:extLst>
              <a:ext uri="{FF2B5EF4-FFF2-40B4-BE49-F238E27FC236}">
                <a16:creationId xmlns:a16="http://schemas.microsoft.com/office/drawing/2014/main" id="{1D65162F-11DD-4830-A451-0197988990F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4802" y="3526569"/>
            <a:ext cx="4050192" cy="27375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6A15D97-BEF0-4929-87FB-D0880065DD59}"/>
              </a:ext>
            </a:extLst>
          </p:cNvPr>
          <p:cNvGrpSpPr/>
          <p:nvPr/>
        </p:nvGrpSpPr>
        <p:grpSpPr>
          <a:xfrm>
            <a:off x="5890590" y="4011077"/>
            <a:ext cx="2833208" cy="1915016"/>
            <a:chOff x="5743291" y="4181187"/>
            <a:chExt cx="2833208" cy="1915016"/>
          </a:xfrm>
        </p:grpSpPr>
        <p:pic>
          <p:nvPicPr>
            <p:cNvPr id="55" name="Object 12">
              <a:extLst>
                <a:ext uri="{FF2B5EF4-FFF2-40B4-BE49-F238E27FC236}">
                  <a16:creationId xmlns:a16="http://schemas.microsoft.com/office/drawing/2014/main" id="{96AD5273-0E6C-4F34-BF43-07F066882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3291" y="4181187"/>
              <a:ext cx="2833208" cy="1915016"/>
            </a:xfrm>
            <a:prstGeom prst="rect">
              <a:avLst/>
            </a:prstGeom>
          </p:spPr>
        </p:pic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1FACEE87-9135-4918-850F-C0DEF252198E}"/>
                </a:ext>
              </a:extLst>
            </p:cNvPr>
            <p:cNvSpPr txBox="1"/>
            <p:nvPr/>
          </p:nvSpPr>
          <p:spPr>
            <a:xfrm>
              <a:off x="6761500" y="4815530"/>
              <a:ext cx="153995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여행지 월드컵   게임 시작 </a:t>
              </a:r>
              <a:endParaRPr 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6084630" y="4860964"/>
              <a:ext cx="608972" cy="555462"/>
              <a:chOff x="10489574" y="6072819"/>
              <a:chExt cx="608972" cy="5554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89574" y="6072819"/>
                <a:ext cx="608972" cy="555462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FA7673-1A9B-41E5-99B3-36248D2B3A2C}"/>
              </a:ext>
            </a:extLst>
          </p:cNvPr>
          <p:cNvSpPr txBox="1"/>
          <p:nvPr/>
        </p:nvSpPr>
        <p:spPr>
          <a:xfrm>
            <a:off x="4771342" y="555381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include</a:t>
            </a:r>
            <a:endParaRPr lang="ko-KR" altLang="en-US" dirty="0">
              <a:solidFill>
                <a:srgbClr val="5C6E9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C73140-26FC-42B5-9C4B-640443B23D2D}"/>
              </a:ext>
            </a:extLst>
          </p:cNvPr>
          <p:cNvSpPr txBox="1"/>
          <p:nvPr/>
        </p:nvSpPr>
        <p:spPr>
          <a:xfrm>
            <a:off x="8765988" y="555381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include</a:t>
            </a:r>
            <a:endParaRPr lang="ko-KR" altLang="en-US" dirty="0">
              <a:solidFill>
                <a:srgbClr val="5C6E9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F4438B-70BE-45D1-A4AA-F38072C8D5EC}"/>
              </a:ext>
            </a:extLst>
          </p:cNvPr>
          <p:cNvSpPr txBox="1"/>
          <p:nvPr/>
        </p:nvSpPr>
        <p:spPr>
          <a:xfrm>
            <a:off x="12756534" y="555381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include</a:t>
            </a:r>
            <a:endParaRPr lang="ko-KR" altLang="en-US" dirty="0">
              <a:solidFill>
                <a:srgbClr val="5C6E9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BB4423-5FB1-46A3-8BDC-CE8DDCB1224E}"/>
              </a:ext>
            </a:extLst>
          </p:cNvPr>
          <p:cNvSpPr txBox="1"/>
          <p:nvPr/>
        </p:nvSpPr>
        <p:spPr>
          <a:xfrm>
            <a:off x="15512556" y="623263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extend</a:t>
            </a:r>
            <a:endParaRPr lang="ko-KR" altLang="en-US" dirty="0">
              <a:solidFill>
                <a:srgbClr val="5C6E9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8B5345-C235-4728-B98E-242F3462FD90}"/>
              </a:ext>
            </a:extLst>
          </p:cNvPr>
          <p:cNvSpPr txBox="1"/>
          <p:nvPr/>
        </p:nvSpPr>
        <p:spPr>
          <a:xfrm>
            <a:off x="15512556" y="330865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C6E9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extend</a:t>
            </a:r>
            <a:endParaRPr lang="ko-KR" altLang="en-US" dirty="0">
              <a:solidFill>
                <a:srgbClr val="5C6E9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636F810-05FB-46CF-8B6D-81F178E22D65}"/>
              </a:ext>
            </a:extLst>
          </p:cNvPr>
          <p:cNvCxnSpPr>
            <a:cxnSpLocks/>
          </p:cNvCxnSpPr>
          <p:nvPr/>
        </p:nvCxnSpPr>
        <p:spPr>
          <a:xfrm>
            <a:off x="8723798" y="4968585"/>
            <a:ext cx="114630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8A3D494-C1AB-45CB-9B60-0E3144DF517F}"/>
              </a:ext>
            </a:extLst>
          </p:cNvPr>
          <p:cNvCxnSpPr>
            <a:cxnSpLocks/>
          </p:cNvCxnSpPr>
          <p:nvPr/>
        </p:nvCxnSpPr>
        <p:spPr>
          <a:xfrm>
            <a:off x="4771342" y="4968585"/>
            <a:ext cx="114630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C337607-1A8D-4224-9755-326235E880E7}"/>
              </a:ext>
            </a:extLst>
          </p:cNvPr>
          <p:cNvCxnSpPr>
            <a:cxnSpLocks/>
          </p:cNvCxnSpPr>
          <p:nvPr/>
        </p:nvCxnSpPr>
        <p:spPr>
          <a:xfrm rot="5400000">
            <a:off x="14653688" y="3437926"/>
            <a:ext cx="114630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7DA9AF26-0D3F-4D11-8BCA-3EB05B627F74}"/>
              </a:ext>
            </a:extLst>
          </p:cNvPr>
          <p:cNvCxnSpPr>
            <a:cxnSpLocks/>
          </p:cNvCxnSpPr>
          <p:nvPr/>
        </p:nvCxnSpPr>
        <p:spPr>
          <a:xfrm>
            <a:off x="12673301" y="4968585"/>
            <a:ext cx="114630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2E99D25-7AF7-49C0-A678-201B9660C2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653688" y="6449786"/>
            <a:ext cx="114630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27067E-4705-4F51-9BCC-B837CC12EE98}"/>
              </a:ext>
            </a:extLst>
          </p:cNvPr>
          <p:cNvGrpSpPr/>
          <p:nvPr/>
        </p:nvGrpSpPr>
        <p:grpSpPr>
          <a:xfrm>
            <a:off x="13810235" y="1102282"/>
            <a:ext cx="2833208" cy="7679708"/>
            <a:chOff x="13810235" y="1136467"/>
            <a:chExt cx="2833208" cy="767970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4BBB1B-CEAB-4D98-94FE-749DA3B61201}"/>
                </a:ext>
              </a:extLst>
            </p:cNvPr>
            <p:cNvGrpSpPr/>
            <p:nvPr/>
          </p:nvGrpSpPr>
          <p:grpSpPr>
            <a:xfrm>
              <a:off x="13810235" y="4018813"/>
              <a:ext cx="2833208" cy="1915016"/>
              <a:chOff x="13810235" y="4011077"/>
              <a:chExt cx="2833208" cy="1915016"/>
            </a:xfrm>
          </p:grpSpPr>
          <p:pic>
            <p:nvPicPr>
              <p:cNvPr id="96" name="Object 12">
                <a:extLst>
                  <a:ext uri="{FF2B5EF4-FFF2-40B4-BE49-F238E27FC236}">
                    <a16:creationId xmlns:a16="http://schemas.microsoft.com/office/drawing/2014/main" id="{90F079FB-4FFD-4A6E-8F0A-CC8E64554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10235" y="4011077"/>
                <a:ext cx="2833208" cy="1915016"/>
              </a:xfrm>
              <a:prstGeom prst="rect">
                <a:avLst/>
              </a:prstGeom>
            </p:spPr>
          </p:pic>
          <p:pic>
            <p:nvPicPr>
              <p:cNvPr id="71" name="그래픽 70" descr="트로피">
                <a:extLst>
                  <a:ext uri="{FF2B5EF4-FFF2-40B4-BE49-F238E27FC236}">
                    <a16:creationId xmlns:a16="http://schemas.microsoft.com/office/drawing/2014/main" id="{944CBCE6-1BEE-4C55-AD52-B484EAE5D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077536" y="4659363"/>
                <a:ext cx="618445" cy="618445"/>
              </a:xfrm>
              <a:prstGeom prst="rect">
                <a:avLst/>
              </a:prstGeom>
            </p:spPr>
          </p:pic>
          <p:sp>
            <p:nvSpPr>
              <p:cNvPr id="64" name="Object 40">
                <a:extLst>
                  <a:ext uri="{FF2B5EF4-FFF2-40B4-BE49-F238E27FC236}">
                    <a16:creationId xmlns:a16="http://schemas.microsoft.com/office/drawing/2014/main" id="{2DF7B776-3C98-4E74-BC18-8CB1DAFF2838}"/>
                  </a:ext>
                </a:extLst>
              </p:cNvPr>
              <p:cNvSpPr txBox="1"/>
              <p:nvPr/>
            </p:nvSpPr>
            <p:spPr>
              <a:xfrm>
                <a:off x="14898740" y="4783919"/>
                <a:ext cx="1227631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랭킹보기</a:t>
                </a:r>
                <a:endParaRPr 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A6410-D85C-46DB-8C1E-239EBFE9267B}"/>
                </a:ext>
              </a:extLst>
            </p:cNvPr>
            <p:cNvGrpSpPr/>
            <p:nvPr/>
          </p:nvGrpSpPr>
          <p:grpSpPr>
            <a:xfrm>
              <a:off x="13810235" y="1136467"/>
              <a:ext cx="2833208" cy="1915016"/>
              <a:chOff x="13810235" y="4011077"/>
              <a:chExt cx="2833208" cy="1915016"/>
            </a:xfrm>
          </p:grpSpPr>
          <p:pic>
            <p:nvPicPr>
              <p:cNvPr id="99" name="Object 12">
                <a:extLst>
                  <a:ext uri="{FF2B5EF4-FFF2-40B4-BE49-F238E27FC236}">
                    <a16:creationId xmlns:a16="http://schemas.microsoft.com/office/drawing/2014/main" id="{6573C293-3BFD-4B70-A786-EDDA007B8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10235" y="4011077"/>
                <a:ext cx="2833208" cy="1915016"/>
              </a:xfrm>
              <a:prstGeom prst="rect">
                <a:avLst/>
              </a:prstGeom>
            </p:spPr>
          </p:pic>
          <p:pic>
            <p:nvPicPr>
              <p:cNvPr id="100" name="그래픽 99" descr="트로피">
                <a:extLst>
                  <a:ext uri="{FF2B5EF4-FFF2-40B4-BE49-F238E27FC236}">
                    <a16:creationId xmlns:a16="http://schemas.microsoft.com/office/drawing/2014/main" id="{E91CCF76-842A-4CE3-80A6-9CE137A14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077536" y="4659363"/>
                <a:ext cx="618445" cy="618445"/>
              </a:xfrm>
              <a:prstGeom prst="rect">
                <a:avLst/>
              </a:prstGeom>
            </p:spPr>
          </p:pic>
          <p:sp>
            <p:nvSpPr>
              <p:cNvPr id="101" name="Object 40">
                <a:extLst>
                  <a:ext uri="{FF2B5EF4-FFF2-40B4-BE49-F238E27FC236}">
                    <a16:creationId xmlns:a16="http://schemas.microsoft.com/office/drawing/2014/main" id="{C55BBA35-1201-4C9F-A564-405F8E1AFDE0}"/>
                  </a:ext>
                </a:extLst>
              </p:cNvPr>
              <p:cNvSpPr txBox="1"/>
              <p:nvPr/>
            </p:nvSpPr>
            <p:spPr>
              <a:xfrm>
                <a:off x="14898740" y="4645420"/>
                <a:ext cx="122763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성별</a:t>
                </a:r>
                <a:endPara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랭킹보기</a:t>
                </a:r>
                <a:endParaRPr 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5AA399-1A69-4FA0-808E-A6C3F4B6D98F}"/>
                </a:ext>
              </a:extLst>
            </p:cNvPr>
            <p:cNvGrpSpPr/>
            <p:nvPr/>
          </p:nvGrpSpPr>
          <p:grpSpPr>
            <a:xfrm>
              <a:off x="13810235" y="6901159"/>
              <a:ext cx="2833208" cy="1915016"/>
              <a:chOff x="13810235" y="4011077"/>
              <a:chExt cx="2833208" cy="1915016"/>
            </a:xfrm>
          </p:grpSpPr>
          <p:pic>
            <p:nvPicPr>
              <p:cNvPr id="103" name="Object 12">
                <a:extLst>
                  <a:ext uri="{FF2B5EF4-FFF2-40B4-BE49-F238E27FC236}">
                    <a16:creationId xmlns:a16="http://schemas.microsoft.com/office/drawing/2014/main" id="{1C5E88EA-097E-409C-9E86-3F7CF8BF9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10235" y="4011077"/>
                <a:ext cx="2833208" cy="1915016"/>
              </a:xfrm>
              <a:prstGeom prst="rect">
                <a:avLst/>
              </a:prstGeom>
            </p:spPr>
          </p:pic>
          <p:pic>
            <p:nvPicPr>
              <p:cNvPr id="104" name="그래픽 103" descr="트로피">
                <a:extLst>
                  <a:ext uri="{FF2B5EF4-FFF2-40B4-BE49-F238E27FC236}">
                    <a16:creationId xmlns:a16="http://schemas.microsoft.com/office/drawing/2014/main" id="{6899252D-AF3C-43A7-A92E-EDF67968B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077536" y="4659363"/>
                <a:ext cx="618445" cy="618445"/>
              </a:xfrm>
              <a:prstGeom prst="rect">
                <a:avLst/>
              </a:prstGeom>
            </p:spPr>
          </p:pic>
          <p:sp>
            <p:nvSpPr>
              <p:cNvPr id="105" name="Object 40">
                <a:extLst>
                  <a:ext uri="{FF2B5EF4-FFF2-40B4-BE49-F238E27FC236}">
                    <a16:creationId xmlns:a16="http://schemas.microsoft.com/office/drawing/2014/main" id="{97B04894-81C8-4DBF-95A0-7AD1418EEF5E}"/>
                  </a:ext>
                </a:extLst>
              </p:cNvPr>
              <p:cNvSpPr txBox="1"/>
              <p:nvPr/>
            </p:nvSpPr>
            <p:spPr>
              <a:xfrm>
                <a:off x="14898740" y="4645420"/>
                <a:ext cx="122763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나이별</a:t>
                </a:r>
                <a:endPara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랭킹보기</a:t>
                </a:r>
                <a:endParaRPr 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54315" y="4099657"/>
            <a:ext cx="59233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sz="4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425" y="1340396"/>
            <a:ext cx="404209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altLang="ko-KR" sz="15000" kern="0" spc="-400" dirty="0">
                <a:solidFill>
                  <a:srgbClr val="3A3939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38095" y="1"/>
            <a:ext cx="18323810" cy="1648814"/>
            <a:chOff x="-38095" y="0"/>
            <a:chExt cx="18323810" cy="25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" y="0"/>
              <a:ext cx="18323810" cy="2552381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1000000" y="439688"/>
            <a:ext cx="16285714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300" kern="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Flow Chart</a:t>
            </a:r>
            <a:endParaRPr lang="en-US" sz="43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8B96967-18B8-4B90-81EA-BB4C5B15DF52}"/>
              </a:ext>
            </a:extLst>
          </p:cNvPr>
          <p:cNvGrpSpPr/>
          <p:nvPr/>
        </p:nvGrpSpPr>
        <p:grpSpPr>
          <a:xfrm>
            <a:off x="14805757" y="2400300"/>
            <a:ext cx="2690646" cy="1963147"/>
            <a:chOff x="10447831" y="713144"/>
            <a:chExt cx="1519401" cy="14196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9782E3D-F489-4AB8-87A6-C2E454827798}"/>
                </a:ext>
              </a:extLst>
            </p:cNvPr>
            <p:cNvSpPr/>
            <p:nvPr/>
          </p:nvSpPr>
          <p:spPr>
            <a:xfrm>
              <a:off x="10447831" y="713144"/>
              <a:ext cx="1519401" cy="1419696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2BC1A5D-4CBA-4B4B-81F5-FA9DDC21B219}"/>
                </a:ext>
              </a:extLst>
            </p:cNvPr>
            <p:cNvSpPr/>
            <p:nvPr/>
          </p:nvSpPr>
          <p:spPr>
            <a:xfrm>
              <a:off x="10447831" y="713145"/>
              <a:ext cx="1519400" cy="260307"/>
            </a:xfrm>
            <a:prstGeom prst="rect">
              <a:avLst/>
            </a:prstGeom>
            <a:solidFill>
              <a:srgbClr val="BFD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랭킹정보</a:t>
              </a:r>
              <a:endParaRPr lang="en-US" altLang="ko-KR" sz="2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F5E84098-AEA3-4CCC-9458-965B1D7D15D1}"/>
                </a:ext>
              </a:extLst>
            </p:cNvPr>
            <p:cNvGrpSpPr/>
            <p:nvPr/>
          </p:nvGrpSpPr>
          <p:grpSpPr>
            <a:xfrm>
              <a:off x="10543324" y="1111454"/>
              <a:ext cx="1328415" cy="897931"/>
              <a:chOff x="10543324" y="1018854"/>
              <a:chExt cx="1328415" cy="897931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F6971405-8E88-4FED-B104-9B327724BBA2}"/>
                  </a:ext>
                </a:extLst>
              </p:cNvPr>
              <p:cNvSpPr/>
              <p:nvPr/>
            </p:nvSpPr>
            <p:spPr>
              <a:xfrm>
                <a:off x="10543324" y="1257390"/>
                <a:ext cx="1328415" cy="1863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4ACB430-3D81-4C53-B1BF-CB025F0B8B81}"/>
                  </a:ext>
                </a:extLst>
              </p:cNvPr>
              <p:cNvSpPr/>
              <p:nvPr/>
            </p:nvSpPr>
            <p:spPr>
              <a:xfrm>
                <a:off x="10543324" y="1018854"/>
                <a:ext cx="1328415" cy="1863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AA1C5E4-77B3-4978-A0E8-C0B64C72EAE0}"/>
                  </a:ext>
                </a:extLst>
              </p:cNvPr>
              <p:cNvSpPr/>
              <p:nvPr/>
            </p:nvSpPr>
            <p:spPr>
              <a:xfrm flipV="1">
                <a:off x="10543324" y="1730448"/>
                <a:ext cx="1328415" cy="1863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143E80A-5054-44CA-A5D1-F6B2B2977DA6}"/>
                  </a:ext>
                </a:extLst>
              </p:cNvPr>
              <p:cNvSpPr/>
              <p:nvPr/>
            </p:nvSpPr>
            <p:spPr>
              <a:xfrm>
                <a:off x="10543324" y="1486044"/>
                <a:ext cx="1328415" cy="1863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</a:t>
                </a:r>
              </a:p>
            </p:txBody>
          </p:sp>
        </p:grp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219F57-AAE7-4960-9FF2-98EB7C3E8984}"/>
              </a:ext>
            </a:extLst>
          </p:cNvPr>
          <p:cNvSpPr/>
          <p:nvPr/>
        </p:nvSpPr>
        <p:spPr>
          <a:xfrm>
            <a:off x="15560249" y="5379648"/>
            <a:ext cx="1762287" cy="49810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나이별 랭킹</a:t>
            </a: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3F50436-1B0D-4902-9CEA-D59A2A1FEE0D}"/>
              </a:ext>
            </a:extLst>
          </p:cNvPr>
          <p:cNvCxnSpPr>
            <a:cxnSpLocks/>
          </p:cNvCxnSpPr>
          <p:nvPr/>
        </p:nvCxnSpPr>
        <p:spPr>
          <a:xfrm flipH="1" flipV="1">
            <a:off x="3856702" y="3824080"/>
            <a:ext cx="793069" cy="10211"/>
          </a:xfrm>
          <a:prstGeom prst="straightConnector1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AA6A753-3752-4989-8D78-230AA5CC775F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13923190" y="3967572"/>
            <a:ext cx="916110" cy="5618"/>
          </a:xfrm>
          <a:prstGeom prst="straightConnector1">
            <a:avLst/>
          </a:prstGeom>
          <a:ln w="12700">
            <a:solidFill>
              <a:srgbClr val="BFD4FF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F99A1638-E7E1-4C11-8108-F34BE99FCB60}"/>
              </a:ext>
            </a:extLst>
          </p:cNvPr>
          <p:cNvCxnSpPr>
            <a:cxnSpLocks/>
          </p:cNvCxnSpPr>
          <p:nvPr/>
        </p:nvCxnSpPr>
        <p:spPr>
          <a:xfrm>
            <a:off x="6219936" y="3960004"/>
            <a:ext cx="2310869" cy="185175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자기 디스크 136">
            <a:extLst>
              <a:ext uri="{FF2B5EF4-FFF2-40B4-BE49-F238E27FC236}">
                <a16:creationId xmlns:a16="http://schemas.microsoft.com/office/drawing/2014/main" id="{63A214E3-BE46-42FC-AF92-980210EA073A}"/>
              </a:ext>
            </a:extLst>
          </p:cNvPr>
          <p:cNvSpPr/>
          <p:nvPr/>
        </p:nvSpPr>
        <p:spPr>
          <a:xfrm>
            <a:off x="8530805" y="4928654"/>
            <a:ext cx="1902897" cy="2258718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DB</a:t>
            </a:r>
          </a:p>
          <a:p>
            <a:pPr algn="ctr"/>
            <a:endParaRPr lang="ko-KR" altLang="en-US" sz="20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3475C7F-A7AC-4942-9E22-DD8E891A5471}"/>
              </a:ext>
            </a:extLst>
          </p:cNvPr>
          <p:cNvSpPr/>
          <p:nvPr/>
        </p:nvSpPr>
        <p:spPr>
          <a:xfrm>
            <a:off x="4647189" y="2829136"/>
            <a:ext cx="1555637" cy="478888"/>
          </a:xfrm>
          <a:prstGeom prst="roundRect">
            <a:avLst/>
          </a:prstGeom>
          <a:solidFill>
            <a:srgbClr val="BFD4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정보입력창</a:t>
            </a:r>
            <a:endParaRPr lang="ko-KR" altLang="en-US" sz="20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7B7DFAC-DE1D-49DC-82DF-8B29A8E6D458}"/>
              </a:ext>
            </a:extLst>
          </p:cNvPr>
          <p:cNvSpPr/>
          <p:nvPr/>
        </p:nvSpPr>
        <p:spPr>
          <a:xfrm>
            <a:off x="4648480" y="3594846"/>
            <a:ext cx="1553055" cy="47888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정보입력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0AB70658-A788-4015-A84E-F8FD2270F283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5425008" y="4895455"/>
            <a:ext cx="0" cy="378212"/>
          </a:xfrm>
          <a:prstGeom prst="straightConnector1">
            <a:avLst/>
          </a:prstGeom>
          <a:ln>
            <a:solidFill>
              <a:srgbClr val="BFD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3245C25-92E8-476D-8C88-3D54BE0A649B}"/>
              </a:ext>
            </a:extLst>
          </p:cNvPr>
          <p:cNvCxnSpPr>
            <a:cxnSpLocks/>
          </p:cNvCxnSpPr>
          <p:nvPr/>
        </p:nvCxnSpPr>
        <p:spPr>
          <a:xfrm>
            <a:off x="5425008" y="4082102"/>
            <a:ext cx="0" cy="286822"/>
          </a:xfrm>
          <a:prstGeom prst="straightConnector1">
            <a:avLst/>
          </a:prstGeom>
          <a:ln>
            <a:solidFill>
              <a:srgbClr val="BFD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E080731-5057-4583-97B6-A7187C453210}"/>
              </a:ext>
            </a:extLst>
          </p:cNvPr>
          <p:cNvCxnSpPr>
            <a:cxnSpLocks/>
          </p:cNvCxnSpPr>
          <p:nvPr/>
        </p:nvCxnSpPr>
        <p:spPr>
          <a:xfrm>
            <a:off x="5425008" y="3308024"/>
            <a:ext cx="0" cy="286822"/>
          </a:xfrm>
          <a:prstGeom prst="straightConnector1">
            <a:avLst/>
          </a:prstGeom>
          <a:ln>
            <a:solidFill>
              <a:srgbClr val="BFD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54AAAD2-551C-48AB-8F56-B5D033F9EBB8}"/>
              </a:ext>
            </a:extLst>
          </p:cNvPr>
          <p:cNvSpPr/>
          <p:nvPr/>
        </p:nvSpPr>
        <p:spPr>
          <a:xfrm>
            <a:off x="4683803" y="4393673"/>
            <a:ext cx="1553055" cy="47888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E6F7B4DC-970C-4B7B-B3C5-A316B32F96CD}"/>
              </a:ext>
            </a:extLst>
          </p:cNvPr>
          <p:cNvSpPr/>
          <p:nvPr/>
        </p:nvSpPr>
        <p:spPr>
          <a:xfrm>
            <a:off x="12205168" y="2863125"/>
            <a:ext cx="1719448" cy="474121"/>
          </a:xfrm>
          <a:prstGeom prst="roundRect">
            <a:avLst/>
          </a:prstGeom>
          <a:solidFill>
            <a:srgbClr val="BFD4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랭킹</a:t>
            </a:r>
            <a:endParaRPr lang="en-US" altLang="ko-KR" sz="20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1CD791D-61F5-41D7-8AA0-B5C2D579BA24}"/>
              </a:ext>
            </a:extLst>
          </p:cNvPr>
          <p:cNvSpPr/>
          <p:nvPr/>
        </p:nvSpPr>
        <p:spPr>
          <a:xfrm>
            <a:off x="12206595" y="3736130"/>
            <a:ext cx="1716595" cy="47412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랭킹 정렬</a:t>
            </a:r>
          </a:p>
        </p:txBody>
      </p:sp>
      <p:sp>
        <p:nvSpPr>
          <p:cNvPr id="150" name="다이아몬드 149">
            <a:extLst>
              <a:ext uri="{FF2B5EF4-FFF2-40B4-BE49-F238E27FC236}">
                <a16:creationId xmlns:a16="http://schemas.microsoft.com/office/drawing/2014/main" id="{FBE12739-1DC4-4D56-9B52-8ED8BD017B9C}"/>
              </a:ext>
            </a:extLst>
          </p:cNvPr>
          <p:cNvSpPr/>
          <p:nvPr/>
        </p:nvSpPr>
        <p:spPr>
          <a:xfrm>
            <a:off x="12262064" y="5199386"/>
            <a:ext cx="1605656" cy="858628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87D377F-24F6-49FD-A8B4-6756155DADD5}"/>
              </a:ext>
            </a:extLst>
          </p:cNvPr>
          <p:cNvSpPr/>
          <p:nvPr/>
        </p:nvSpPr>
        <p:spPr>
          <a:xfrm>
            <a:off x="12206595" y="8552048"/>
            <a:ext cx="1716595" cy="47412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 랭킹</a:t>
            </a: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001EC219-4A5E-4054-8310-F5BE5F0C802E}"/>
              </a:ext>
            </a:extLst>
          </p:cNvPr>
          <p:cNvCxnSpPr>
            <a:cxnSpLocks/>
          </p:cNvCxnSpPr>
          <p:nvPr/>
        </p:nvCxnSpPr>
        <p:spPr>
          <a:xfrm>
            <a:off x="13064894" y="4204527"/>
            <a:ext cx="0" cy="100923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0BC83E8-CA9C-4D1F-A625-A9BD447E77AF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3064892" y="3337246"/>
            <a:ext cx="1" cy="398884"/>
          </a:xfrm>
          <a:prstGeom prst="straightConnector1">
            <a:avLst/>
          </a:prstGeom>
          <a:ln>
            <a:solidFill>
              <a:srgbClr val="BFD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AAD67069-C2D8-4E9E-9039-40EA3A2308BD}"/>
              </a:ext>
            </a:extLst>
          </p:cNvPr>
          <p:cNvCxnSpPr>
            <a:cxnSpLocks/>
            <a:stCxn id="150" idx="2"/>
            <a:endCxn id="152" idx="0"/>
          </p:cNvCxnSpPr>
          <p:nvPr/>
        </p:nvCxnSpPr>
        <p:spPr>
          <a:xfrm>
            <a:off x="13064892" y="6058014"/>
            <a:ext cx="1" cy="249403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5A61ED10-B780-4E65-B313-BC0CC971EF83}"/>
              </a:ext>
            </a:extLst>
          </p:cNvPr>
          <p:cNvCxnSpPr>
            <a:cxnSpLocks/>
          </p:cNvCxnSpPr>
          <p:nvPr/>
        </p:nvCxnSpPr>
        <p:spPr>
          <a:xfrm flipH="1">
            <a:off x="3831583" y="5713695"/>
            <a:ext cx="880911" cy="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1FE741F7-03DF-4DF9-BC4F-4DEF6D8BF181}"/>
              </a:ext>
            </a:extLst>
          </p:cNvPr>
          <p:cNvCxnSpPr>
            <a:cxnSpLocks/>
          </p:cNvCxnSpPr>
          <p:nvPr/>
        </p:nvCxnSpPr>
        <p:spPr>
          <a:xfrm flipV="1">
            <a:off x="5500791" y="6656014"/>
            <a:ext cx="2987180" cy="236082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B18969F-F614-4108-B41D-7E79D5A88C31}"/>
              </a:ext>
            </a:extLst>
          </p:cNvPr>
          <p:cNvCxnSpPr>
            <a:cxnSpLocks/>
            <a:stCxn id="150" idx="3"/>
            <a:endCxn id="133" idx="1"/>
          </p:cNvCxnSpPr>
          <p:nvPr/>
        </p:nvCxnSpPr>
        <p:spPr>
          <a:xfrm>
            <a:off x="13867720" y="5628700"/>
            <a:ext cx="1692529" cy="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8157D6A-CB72-4A5E-8486-91484C3341C2}"/>
              </a:ext>
            </a:extLst>
          </p:cNvPr>
          <p:cNvGrpSpPr/>
          <p:nvPr/>
        </p:nvGrpSpPr>
        <p:grpSpPr>
          <a:xfrm>
            <a:off x="946375" y="2449371"/>
            <a:ext cx="2923596" cy="2691899"/>
            <a:chOff x="2613982" y="722364"/>
            <a:chExt cx="1650947" cy="194281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580D09E-9754-4A0C-9297-5E8C19E4F1E6}"/>
                </a:ext>
              </a:extLst>
            </p:cNvPr>
            <p:cNvSpPr/>
            <p:nvPr/>
          </p:nvSpPr>
          <p:spPr>
            <a:xfrm>
              <a:off x="2613982" y="722364"/>
              <a:ext cx="1650947" cy="1942817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4A4286E-CC7B-48EF-9A08-6E9B04905556}"/>
                </a:ext>
              </a:extLst>
            </p:cNvPr>
            <p:cNvSpPr/>
            <p:nvPr/>
          </p:nvSpPr>
          <p:spPr>
            <a:xfrm>
              <a:off x="2613982" y="722364"/>
              <a:ext cx="1650946" cy="347274"/>
            </a:xfrm>
            <a:prstGeom prst="rect">
              <a:avLst/>
            </a:prstGeom>
            <a:solidFill>
              <a:srgbClr val="BFD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정보입력</a:t>
              </a:r>
              <a:endParaRPr lang="en-US" altLang="ko-KR" sz="20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B1B4728-AEC6-499B-AE97-2EF3CF0D7F12}"/>
                </a:ext>
              </a:extLst>
            </p:cNvPr>
            <p:cNvSpPr/>
            <p:nvPr/>
          </p:nvSpPr>
          <p:spPr>
            <a:xfrm>
              <a:off x="2717742" y="1130209"/>
              <a:ext cx="1443426" cy="248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나이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21A9D50-D8A8-492D-BF33-91742E8DDAC1}"/>
                </a:ext>
              </a:extLst>
            </p:cNvPr>
            <p:cNvSpPr/>
            <p:nvPr/>
          </p:nvSpPr>
          <p:spPr>
            <a:xfrm>
              <a:off x="2724561" y="1524704"/>
              <a:ext cx="1443426" cy="248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성별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6F6EBA0-E9AD-4388-8D0E-59BBBB4D69DD}"/>
                </a:ext>
              </a:extLst>
            </p:cNvPr>
            <p:cNvSpPr/>
            <p:nvPr/>
          </p:nvSpPr>
          <p:spPr>
            <a:xfrm>
              <a:off x="2726358" y="1919199"/>
              <a:ext cx="1443426" cy="248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거주지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8029547-8F78-471F-949B-3DBAE6108369}"/>
                </a:ext>
              </a:extLst>
            </p:cNvPr>
            <p:cNvSpPr/>
            <p:nvPr/>
          </p:nvSpPr>
          <p:spPr>
            <a:xfrm>
              <a:off x="2717742" y="2313695"/>
              <a:ext cx="1443426" cy="248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MBTI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61E3FF8-69E0-4A71-A9A9-40836F8C9587}"/>
              </a:ext>
            </a:extLst>
          </p:cNvPr>
          <p:cNvSpPr/>
          <p:nvPr/>
        </p:nvSpPr>
        <p:spPr>
          <a:xfrm>
            <a:off x="2276661" y="5524241"/>
            <a:ext cx="1553055" cy="47888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사진제거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B2CEEFC8-CDA3-424F-BE72-D5FA1577FF6A}"/>
              </a:ext>
            </a:extLst>
          </p:cNvPr>
          <p:cNvCxnSpPr>
            <a:cxnSpLocks/>
            <a:stCxn id="137" idx="4"/>
            <a:endCxn id="149" idx="1"/>
          </p:cNvCxnSpPr>
          <p:nvPr/>
        </p:nvCxnSpPr>
        <p:spPr>
          <a:xfrm flipV="1">
            <a:off x="10433702" y="3973191"/>
            <a:ext cx="1772893" cy="208482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127DD32D-50B3-4191-9731-4A7AECEFF2DE}"/>
              </a:ext>
            </a:extLst>
          </p:cNvPr>
          <p:cNvSpPr txBox="1"/>
          <p:nvPr/>
        </p:nvSpPr>
        <p:spPr>
          <a:xfrm>
            <a:off x="12233581" y="5450005"/>
            <a:ext cx="1595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722482F-2939-40D0-9E3A-DE183966E819}"/>
              </a:ext>
            </a:extLst>
          </p:cNvPr>
          <p:cNvCxnSpPr>
            <a:cxnSpLocks/>
          </p:cNvCxnSpPr>
          <p:nvPr/>
        </p:nvCxnSpPr>
        <p:spPr>
          <a:xfrm>
            <a:off x="5425008" y="7163213"/>
            <a:ext cx="14994" cy="185362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63A60D8-14D3-4E91-B12E-4D918CAE6597}"/>
              </a:ext>
            </a:extLst>
          </p:cNvPr>
          <p:cNvSpPr txBox="1"/>
          <p:nvPr/>
        </p:nvSpPr>
        <p:spPr>
          <a:xfrm>
            <a:off x="4712494" y="7917542"/>
            <a:ext cx="88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CC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24D2D4-4AEE-4EDB-B4CC-72FCDB11762D}"/>
              </a:ext>
            </a:extLst>
          </p:cNvPr>
          <p:cNvSpPr/>
          <p:nvPr/>
        </p:nvSpPr>
        <p:spPr>
          <a:xfrm>
            <a:off x="4581704" y="6705600"/>
            <a:ext cx="1716595" cy="4576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사진추가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5A92F6-00FF-413E-899F-E05AF3A64FE4}"/>
              </a:ext>
            </a:extLst>
          </p:cNvPr>
          <p:cNvCxnSpPr>
            <a:cxnSpLocks/>
          </p:cNvCxnSpPr>
          <p:nvPr/>
        </p:nvCxnSpPr>
        <p:spPr>
          <a:xfrm>
            <a:off x="5424760" y="6058014"/>
            <a:ext cx="1" cy="64758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다이아몬드 139">
            <a:extLst>
              <a:ext uri="{FF2B5EF4-FFF2-40B4-BE49-F238E27FC236}">
                <a16:creationId xmlns:a16="http://schemas.microsoft.com/office/drawing/2014/main" id="{F8D80066-DAAC-487E-980A-618EE3F8D9AD}"/>
              </a:ext>
            </a:extLst>
          </p:cNvPr>
          <p:cNvSpPr/>
          <p:nvPr/>
        </p:nvSpPr>
        <p:spPr>
          <a:xfrm>
            <a:off x="4698665" y="5273667"/>
            <a:ext cx="1452686" cy="867259"/>
          </a:xfrm>
          <a:prstGeom prst="diamon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12FD517-F4A1-41B4-B64F-F63C76FA066F}"/>
              </a:ext>
            </a:extLst>
          </p:cNvPr>
          <p:cNvSpPr txBox="1"/>
          <p:nvPr/>
        </p:nvSpPr>
        <p:spPr>
          <a:xfrm>
            <a:off x="4653179" y="5528452"/>
            <a:ext cx="159522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E75F9BB-EE1A-4733-859A-E998BB0C7F41}"/>
              </a:ext>
            </a:extLst>
          </p:cNvPr>
          <p:cNvSpPr/>
          <p:nvPr/>
        </p:nvSpPr>
        <p:spPr>
          <a:xfrm>
            <a:off x="4581704" y="9026169"/>
            <a:ext cx="1716595" cy="4576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우승여행지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F3EF55-0461-4CC5-BD7E-FB220910B531}"/>
              </a:ext>
            </a:extLst>
          </p:cNvPr>
          <p:cNvSpPr txBox="1"/>
          <p:nvPr/>
        </p:nvSpPr>
        <p:spPr>
          <a:xfrm>
            <a:off x="11955844" y="6810432"/>
            <a:ext cx="115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CC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나이별 랭킹보기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2946C9-01F6-4C96-BBF5-C0A56DF6832D}"/>
              </a:ext>
            </a:extLst>
          </p:cNvPr>
          <p:cNvSpPr txBox="1"/>
          <p:nvPr/>
        </p:nvSpPr>
        <p:spPr>
          <a:xfrm>
            <a:off x="14185514" y="5676900"/>
            <a:ext cx="115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CC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성별 랭킹보기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636</Words>
  <Application>Microsoft Office PowerPoint</Application>
  <PresentationFormat>사용자 지정</PresentationFormat>
  <Paragraphs>267</Paragraphs>
  <Slides>19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6" baseType="lpstr">
      <vt:lpstr>맑은 고딕</vt:lpstr>
      <vt:lpstr>나눔스퀘어라운드OTF Bold</vt:lpstr>
      <vt:lpstr>나눔고딕 ExtraBold</vt:lpstr>
      <vt:lpstr>Gmarket Sans Bold</vt:lpstr>
      <vt:lpstr>나눔고딕OTF</vt:lpstr>
      <vt:lpstr>SpoqaHanSans-Thin</vt:lpstr>
      <vt:lpstr>SpoqaHanSans-Bold</vt:lpstr>
      <vt:lpstr>Gill Sans Ultra Bold</vt:lpstr>
      <vt:lpstr>SpoqaHanSans-Light</vt:lpstr>
      <vt:lpstr>Calibri</vt:lpstr>
      <vt:lpstr>나눔고딕</vt:lpstr>
      <vt:lpstr>SpoqaHanSans-Regular</vt:lpstr>
      <vt:lpstr>Wingdings</vt:lpstr>
      <vt:lpstr>나눔고딕OTF ExtraBold</vt:lpstr>
      <vt:lpstr>나눔스퀘어라운드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29</cp:revision>
  <dcterms:created xsi:type="dcterms:W3CDTF">2021-11-30T22:26:28Z</dcterms:created>
  <dcterms:modified xsi:type="dcterms:W3CDTF">2021-12-03T01:21:18Z</dcterms:modified>
</cp:coreProperties>
</file>